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0287000" cx="18288000"/>
  <p:notesSz cx="10287000" cy="18288000"/>
  <p:embeddedFontLst>
    <p:embeddedFont>
      <p:font typeface="Roboto Condensed"/>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Condensed-boldItalic.fntdata"/><Relationship Id="rId25" Type="http://schemas.openxmlformats.org/officeDocument/2006/relationships/font" Target="fonts/RobotoCondensed-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 name="Shape 13"/>
        <p:cNvGrpSpPr/>
        <p:nvPr/>
      </p:nvGrpSpPr>
      <p:grpSpPr>
        <a:xfrm>
          <a:off x="0" y="0"/>
          <a:ext cx="0" cy="0"/>
          <a:chOff x="0" y="0"/>
          <a:chExt cx="0" cy="0"/>
        </a:xfrm>
      </p:grpSpPr>
      <p:sp>
        <p:nvSpPr>
          <p:cNvPr id="14" name="Google Shape;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 name="Google Shape;1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Welcome, and thank you for joining this important discussion about what investors can do to encourage governments to implement the climate and financial policies needed ahead of the UN Climate Conference in Glasgow.</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This presentation is brought to you by the founding partners of the Investor Agenda: </a:t>
            </a:r>
            <a:r>
              <a:rPr lang="en-US" sz="1100">
                <a:solidFill>
                  <a:srgbClr val="1C4587"/>
                </a:solidFill>
                <a:latin typeface="Arial"/>
                <a:ea typeface="Arial"/>
                <a:cs typeface="Arial"/>
                <a:sym typeface="Arial"/>
              </a:rPr>
              <a:t>IGCC, AIGCC, </a:t>
            </a:r>
            <a:r>
              <a:rPr lang="en-US" sz="1100">
                <a:solidFill>
                  <a:srgbClr val="1C4587"/>
                </a:solidFill>
                <a:latin typeface="Arial"/>
                <a:ea typeface="Arial"/>
                <a:cs typeface="Arial"/>
                <a:sym typeface="Arial"/>
              </a:rPr>
              <a:t>IIGCC, Ceres, CDP, Principles for Responsible Investment and UNEP Finance Initiative</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Investor Agenda provides global leadership on the climate crisis, focussing on accelerating investor action for a net-zero emissions economy</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collaboration brings together and coordinates a number of investor and finance sector initiatives on the climate crisis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You may be familiar with our work on Investor Climate Action Plans (or ICAPs), and hopefully engaging in this initiative.</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Investor Agenda’s other major policy initiative is the Global Investor Statement to Governments on the Climate Crisis.</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16" name="Google Shape;1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Investor Agenda’s 2021 Global Investor Statement to Governments on the Climate Crisis is a powerful tool to help investors influence governments to make these policy changes.</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Statement has so far been signed by over 600 investors from around the world, collectively managing more than 46 trillion US dollars in assets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This is around 40 per cent of global assets under management</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Getting over 600 investors of different sizes and from different regions to agree to a single policy statement to governments is no mean feat</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It highlights that good climate policy is a priority for investors, no matter which part of the world they are from, and that policy change and action is needed urgently.</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155" name="Google Shape;15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Investor Agenda’s 2021 Global Investor Statement makes five clear policy asks of governments: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AutoNum type="alphaLcPeriod"/>
            </a:pPr>
            <a:r>
              <a:rPr lang="en-US" sz="1100">
                <a:solidFill>
                  <a:srgbClr val="1C4587"/>
                </a:solidFill>
                <a:latin typeface="Arial"/>
                <a:ea typeface="Arial"/>
                <a:cs typeface="Arial"/>
                <a:sym typeface="Arial"/>
              </a:rPr>
              <a:t>Strengthen 2030 emissions targets to align with 1.5 degrees or less of warming</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AutoNum type="alphaLcPeriod"/>
            </a:pPr>
            <a:r>
              <a:rPr lang="en-US" sz="1100">
                <a:solidFill>
                  <a:srgbClr val="1C4587"/>
                </a:solidFill>
                <a:latin typeface="Arial"/>
                <a:ea typeface="Arial"/>
                <a:cs typeface="Arial"/>
                <a:sym typeface="Arial"/>
              </a:rPr>
              <a:t>Commit to net-zero emissions by 2050 or sooner</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AutoNum type="alphaLcPeriod"/>
            </a:pPr>
            <a:r>
              <a:rPr lang="en-US" sz="1100">
                <a:solidFill>
                  <a:srgbClr val="1C4587"/>
                </a:solidFill>
                <a:latin typeface="Arial"/>
                <a:ea typeface="Arial"/>
                <a:cs typeface="Arial"/>
                <a:sym typeface="Arial"/>
              </a:rPr>
              <a:t>Implement effective domestic emissions reduction policies for emissions-intensive sectors, and just transition plans for affected workers and communities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AutoNum type="alphaLcPeriod"/>
            </a:pPr>
            <a:r>
              <a:rPr lang="en-US" sz="1100">
                <a:solidFill>
                  <a:srgbClr val="1C4587"/>
                </a:solidFill>
                <a:latin typeface="Arial"/>
                <a:ea typeface="Arial"/>
                <a:cs typeface="Arial"/>
                <a:sym typeface="Arial"/>
              </a:rPr>
              <a:t>Invest in complementary COVID-19 economic recovery stimulus measures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AutoNum type="alphaLcPeriod"/>
            </a:pPr>
            <a:r>
              <a:rPr lang="en-US" sz="1100">
                <a:solidFill>
                  <a:srgbClr val="1C4587"/>
                </a:solidFill>
                <a:latin typeface="Arial"/>
                <a:ea typeface="Arial"/>
                <a:cs typeface="Arial"/>
                <a:sym typeface="Arial"/>
              </a:rPr>
              <a:t>Implement mandatory climate risk disclosure in line with the TCFD.</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167" name="Google Shape;16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 congratulate everyone that has signed the Statement and encourage others that have yet to do so to reach out to discuss any hesitations you may have. </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Statement remains open to additional signatories until 20 October, before the statement and final list of signatories is showcased at COP26.</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189" name="Google Shape;1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Governments need to be put under sustained pressure in the leadup to Glasgow to address policy roadblocks</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Glasgow will be a key political moment when the media and voters will be paying attention to what governments are doing to address the climate crisis and ensure that climate risk is appropriately managed</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With countries being compared to one another, there will be peer pressure on countries to put their best foot forward</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Glasgow is therefore an opportunity to secure the policies needed for investors to channel trillions of dollars for a sustainable future.</a:t>
            </a:r>
            <a:endParaRPr sz="1100">
              <a:solidFill>
                <a:srgbClr val="274E13"/>
              </a:solidFill>
              <a:latin typeface="Arial"/>
              <a:ea typeface="Arial"/>
              <a:cs typeface="Arial"/>
              <a:sym typeface="Arial"/>
            </a:endParaRPr>
          </a:p>
          <a:p>
            <a:pPr indent="-298450" lvl="0" marL="4572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UN Climate Conferences are not just for politicians and government officials to get together and negotiate deals - there is a significant non-government aspect</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Hundreds of non-government stakeholders attend the climate conferences as observers</a:t>
            </a:r>
            <a:endParaRPr sz="1100">
              <a:solidFill>
                <a:srgbClr val="274E13"/>
              </a:solidFill>
              <a:highlight>
                <a:srgbClr val="FFFFFF"/>
              </a:highlight>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Non-government stakeholders can help build positive momentum behind the scenes to the negotiations</a:t>
            </a:r>
            <a:endParaRPr sz="1100">
              <a:solidFill>
                <a:srgbClr val="274E13"/>
              </a:solidFill>
              <a:highlight>
                <a:srgbClr val="FFFFFF"/>
              </a:highlight>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They have opportunities to present their efforts in side events, to see up close what is happening in the negotiations, and to engage with politicians to get better outcomes</a:t>
            </a:r>
            <a:endParaRPr sz="1100">
              <a:solidFill>
                <a:srgbClr val="274E13"/>
              </a:solidFill>
              <a:highlight>
                <a:srgbClr val="FFFFFF"/>
              </a:highlight>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The Investor Agenda’s global investor statements on climate have attracted high-level attention in the past. For example the UN Secretary General highlighted the 2019 Global Investor Statement on Climate twice at the 2019 UN General Assembly, in an op-ed and in his closing remarks at COP25 in Madrid.</a:t>
            </a:r>
            <a:endParaRPr sz="1100">
              <a:solidFill>
                <a:srgbClr val="274E13"/>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At the COP in Glasgow this year, there will be opportunities to participate virtually due to the ‘hybrid’ nature of the conference being partially in person and partially online</a:t>
            </a:r>
            <a:endParaRPr sz="1100">
              <a:solidFill>
                <a:srgbClr val="274E13"/>
              </a:solidFill>
              <a:highlight>
                <a:srgbClr val="FFFFFF"/>
              </a:highlight>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The Investor Agenda will host a side event on Finance Day, the 3rd of November. </a:t>
            </a:r>
            <a:endParaRPr sz="1100">
              <a:solidFill>
                <a:srgbClr val="274E13"/>
              </a:solidFill>
              <a:highlight>
                <a:srgbClr val="FFFFFF"/>
              </a:highlight>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highlight>
                  <a:srgbClr val="FFFFFF"/>
                </a:highlight>
                <a:latin typeface="Arial"/>
                <a:ea typeface="Arial"/>
                <a:cs typeface="Arial"/>
                <a:sym typeface="Arial"/>
              </a:rPr>
              <a:t>This will be a key opportunity to highlight the 2021 Global Investor Statement and its policy recommendations.</a:t>
            </a:r>
            <a:endParaRPr sz="1100">
              <a:solidFill>
                <a:srgbClr val="274E13"/>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214" name="Google Shape;2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In the leadup to Glasgow, it is not just for NGOs and civil society to pressure governments to step up their efforts on climate </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Investors can arguably have a much more powerful influence</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After all, it’s investors that have the finance needed to make the low emissions transition possible </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It is one thing for us at AIGCC and IGCC to advocate for better government policy. It is quite another to have investors themselves putting pressure on governments.</a:t>
            </a:r>
            <a:endParaRPr sz="1100">
              <a:solidFill>
                <a:srgbClr val="274E13"/>
              </a:solidFill>
              <a:latin typeface="Arial"/>
              <a:ea typeface="Arial"/>
              <a:cs typeface="Arial"/>
              <a:sym typeface="Arial"/>
            </a:endParaRPr>
          </a:p>
          <a:p>
            <a:pPr indent="-298450" lvl="0" marL="4572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You’ve signed the Investor Agenda’s 2021 Global Investor Statement to Governments on the Climate Crisis; now we are keen to see it used as a launching pad for investors to go out and advocate for its recommendations</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Imagine the impact if the hundreds of signatories to the 2021 Global Investor Statement were actively involved in its promotion and advocacy.</a:t>
            </a:r>
            <a:endParaRPr sz="1100">
              <a:solidFill>
                <a:srgbClr val="274E13"/>
              </a:solidFill>
              <a:latin typeface="Arial"/>
              <a:ea typeface="Arial"/>
              <a:cs typeface="Arial"/>
              <a:sym typeface="Arial"/>
            </a:endParaRPr>
          </a:p>
          <a:p>
            <a:pPr indent="-298450" lvl="0" marL="4572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There are various ways that investors could promote the 2021 Global Investor Statement on Climate and advocate for its recommendations:</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Investors could promote their participation in the Statement on social media, their website and in their member newsletter</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Investors could actively pursue meetings with policy-makers and the media to push governments to implement its policy recommendations</a:t>
            </a:r>
            <a:endParaRPr sz="1100">
              <a:solidFill>
                <a:srgbClr val="274E13"/>
              </a:solidFill>
              <a:latin typeface="Arial"/>
              <a:ea typeface="Arial"/>
              <a:cs typeface="Arial"/>
              <a:sym typeface="Arial"/>
            </a:endParaRPr>
          </a:p>
          <a:p>
            <a:pPr indent="-298450" lvl="1" marL="9144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Investors could underline their commitment to the Statement by committing to net-zero emissions by 2050 or sooner, reporting on climate risk in line with the TCFD guidelines, and developing comprehensive Investor Climate Action Plans.</a:t>
            </a:r>
            <a:endParaRPr sz="1100">
              <a:solidFill>
                <a:srgbClr val="274E13"/>
              </a:solidFill>
              <a:latin typeface="Arial"/>
              <a:ea typeface="Arial"/>
              <a:cs typeface="Arial"/>
              <a:sym typeface="Arial"/>
            </a:endParaRPr>
          </a:p>
          <a:p>
            <a:pPr indent="-298450" lvl="0" marL="457200" rtl="0" algn="l">
              <a:lnSpc>
                <a:spcPct val="115000"/>
              </a:lnSpc>
              <a:spcBef>
                <a:spcPts val="0"/>
              </a:spcBef>
              <a:spcAft>
                <a:spcPts val="0"/>
              </a:spcAft>
              <a:buClr>
                <a:srgbClr val="274E13"/>
              </a:buClr>
              <a:buSzPts val="1100"/>
              <a:buChar char="●"/>
            </a:pPr>
            <a:r>
              <a:rPr lang="en-US" sz="1100">
                <a:solidFill>
                  <a:srgbClr val="274E13"/>
                </a:solidFill>
                <a:latin typeface="Arial"/>
                <a:ea typeface="Arial"/>
                <a:cs typeface="Arial"/>
                <a:sym typeface="Arial"/>
              </a:rPr>
              <a:t>If you are keen to be involved in this effort, we have a useful toolkit to make it easy for you.</a:t>
            </a:r>
            <a:endParaRPr sz="1100">
              <a:solidFill>
                <a:srgbClr val="274E13"/>
              </a:solidFill>
              <a:latin typeface="Arial"/>
              <a:ea typeface="Arial"/>
              <a:cs typeface="Arial"/>
              <a:sym typeface="Arial"/>
            </a:endParaRPr>
          </a:p>
          <a:p>
            <a:pPr indent="0" lvl="0" marL="0" rtl="0" algn="l">
              <a:spcBef>
                <a:spcPts val="0"/>
              </a:spcBef>
              <a:spcAft>
                <a:spcPts val="0"/>
              </a:spcAft>
              <a:buNone/>
            </a:pPr>
            <a:r>
              <a:t/>
            </a:r>
            <a:endParaRPr/>
          </a:p>
        </p:txBody>
      </p:sp>
      <p:sp>
        <p:nvSpPr>
          <p:cNvPr id="226" name="Google Shape;22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Hopefully you will have already received your Investor Action Pack and social media assets by email</a:t>
            </a:r>
            <a:endParaRPr sz="1100">
              <a:solidFill>
                <a:srgbClr val="38761D"/>
              </a:solidFill>
              <a:latin typeface="Arial"/>
              <a:ea typeface="Arial"/>
              <a:cs typeface="Arial"/>
              <a:sym typeface="Arial"/>
            </a:endParaRPr>
          </a:p>
          <a:p>
            <a:pPr indent="-298450" lvl="1" marL="9144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If not you can email us at </a:t>
            </a:r>
            <a:r>
              <a:rPr lang="en-US" sz="1100" u="sng">
                <a:solidFill>
                  <a:srgbClr val="38761D"/>
                </a:solidFill>
                <a:latin typeface="Arial"/>
                <a:ea typeface="Arial"/>
                <a:cs typeface="Arial"/>
                <a:sym typeface="Arial"/>
              </a:rPr>
              <a:t>info@theinvestoragenda.org</a:t>
            </a:r>
            <a:r>
              <a:rPr lang="en-US" sz="1100">
                <a:solidFill>
                  <a:srgbClr val="38761D"/>
                </a:solidFill>
                <a:latin typeface="Arial"/>
                <a:ea typeface="Arial"/>
                <a:cs typeface="Arial"/>
                <a:sym typeface="Arial"/>
              </a:rPr>
              <a:t> to request them.</a:t>
            </a:r>
            <a:endParaRPr sz="1100">
              <a:solidFill>
                <a:srgbClr val="38761D"/>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38761D"/>
              </a:solidFill>
              <a:latin typeface="Arial"/>
              <a:ea typeface="Arial"/>
              <a:cs typeface="Arial"/>
              <a:sym typeface="Arial"/>
            </a:endParaRPr>
          </a:p>
          <a:p>
            <a:pPr indent="0" lvl="0" marL="0" rtl="0" algn="l">
              <a:spcBef>
                <a:spcPts val="0"/>
              </a:spcBef>
              <a:spcAft>
                <a:spcPts val="0"/>
              </a:spcAft>
              <a:buNone/>
            </a:pPr>
            <a:r>
              <a:t/>
            </a:r>
            <a:endParaRPr/>
          </a:p>
        </p:txBody>
      </p:sp>
      <p:sp>
        <p:nvSpPr>
          <p:cNvPr id="255" name="Google Shape;25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The Investor Action Pack includes:</a:t>
            </a:r>
            <a:endParaRPr sz="1100">
              <a:solidFill>
                <a:srgbClr val="38761D"/>
              </a:solidFill>
              <a:latin typeface="Arial"/>
              <a:ea typeface="Arial"/>
              <a:cs typeface="Arial"/>
              <a:sym typeface="Arial"/>
            </a:endParaRPr>
          </a:p>
          <a:p>
            <a:pPr indent="-298450" lvl="1" marL="9144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A template media release which you could publish on your company website to highlight that you are one of more than 600 investors that have signed the 2021 Global Investor Statement on Climate</a:t>
            </a:r>
            <a:endParaRPr sz="1100">
              <a:solidFill>
                <a:srgbClr val="38761D"/>
              </a:solidFill>
              <a:latin typeface="Arial"/>
              <a:ea typeface="Arial"/>
              <a:cs typeface="Arial"/>
              <a:sym typeface="Arial"/>
            </a:endParaRPr>
          </a:p>
          <a:p>
            <a:pPr indent="-298450" lvl="1" marL="9144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A template letter or email to policy-makers, encouraging them to respond to the Statement’s recommendations in the policies they bring to Glasgow</a:t>
            </a:r>
            <a:endParaRPr sz="1100">
              <a:solidFill>
                <a:srgbClr val="38761D"/>
              </a:solidFill>
              <a:latin typeface="Arial"/>
              <a:ea typeface="Arial"/>
              <a:cs typeface="Arial"/>
              <a:sym typeface="Arial"/>
            </a:endParaRPr>
          </a:p>
          <a:p>
            <a:pPr indent="-298450" lvl="1" marL="9144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Talking points which you could use when meeting with policy-makers and the media; and</a:t>
            </a:r>
            <a:endParaRPr sz="1100">
              <a:solidFill>
                <a:srgbClr val="38761D"/>
              </a:solidFill>
              <a:latin typeface="Arial"/>
              <a:ea typeface="Arial"/>
              <a:cs typeface="Arial"/>
              <a:sym typeface="Arial"/>
            </a:endParaRPr>
          </a:p>
          <a:p>
            <a:pPr indent="-298450" lvl="1" marL="9144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Social media assets to promote the Statement and its recommendations on Twitter, LinkedIn, Instagram and Facebook.</a:t>
            </a:r>
            <a:endParaRPr/>
          </a:p>
        </p:txBody>
      </p:sp>
      <p:sp>
        <p:nvSpPr>
          <p:cNvPr id="268" name="Google Shape;26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We are really pleased to see that some investors have already been using these tools</a:t>
            </a:r>
            <a:endParaRPr sz="1100">
              <a:solidFill>
                <a:srgbClr val="38761D"/>
              </a:solidFill>
              <a:latin typeface="Arial"/>
              <a:ea typeface="Arial"/>
              <a:cs typeface="Arial"/>
              <a:sym typeface="Arial"/>
            </a:endParaRPr>
          </a:p>
          <a:p>
            <a:pPr indent="-298450" lvl="0" marL="457200" rtl="0" algn="l">
              <a:lnSpc>
                <a:spcPct val="115000"/>
              </a:lnSpc>
              <a:spcBef>
                <a:spcPts val="0"/>
              </a:spcBef>
              <a:spcAft>
                <a:spcPts val="0"/>
              </a:spcAft>
              <a:buClr>
                <a:srgbClr val="38761D"/>
              </a:buClr>
              <a:buSzPts val="1100"/>
              <a:buChar char="●"/>
            </a:pPr>
            <a:r>
              <a:rPr lang="en-US" sz="1100">
                <a:solidFill>
                  <a:srgbClr val="38761D"/>
                </a:solidFill>
                <a:latin typeface="Arial"/>
                <a:ea typeface="Arial"/>
                <a:cs typeface="Arial"/>
                <a:sym typeface="Arial"/>
              </a:rPr>
              <a:t>The Investor Agenda and its founding partners aim to publicly highlight the advocacy efforts of investors that are encouraging governments to implement the Global Investor Statement’s recommendations.</a:t>
            </a:r>
            <a:endParaRPr sz="1100">
              <a:solidFill>
                <a:srgbClr val="38761D"/>
              </a:solidFill>
              <a:latin typeface="Arial"/>
              <a:ea typeface="Arial"/>
              <a:cs typeface="Arial"/>
              <a:sym typeface="Arial"/>
            </a:endParaRPr>
          </a:p>
          <a:p>
            <a:pPr indent="0" lvl="0" marL="0" rtl="0" algn="l">
              <a:spcBef>
                <a:spcPts val="0"/>
              </a:spcBef>
              <a:spcAft>
                <a:spcPts val="0"/>
              </a:spcAft>
              <a:buNone/>
            </a:pPr>
            <a:r>
              <a:t/>
            </a:r>
            <a:endParaRPr/>
          </a:p>
        </p:txBody>
      </p:sp>
      <p:sp>
        <p:nvSpPr>
          <p:cNvPr id="283" name="Google Shape;28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latest climate science tells us we are facing a climate ‘crisis’: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Intergovernmental Panel on Climate Change released an alarming report in August which showed that the world is warming at a much faster rate than previously understood</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world is already 1.1 degrees hotter than pre-industrial levels, and we are seeing the devastating impacts: fires in Greece, California and Australia; hurricane Ida in the United States; floods in Germany and Belgium; bleaching of the Great Barrier Reef; and sea level rise worldwide</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world is rapidly approaching 1.5 degrees Celsius - at which point low lying countries, such as small island states in the Pacific, will not be able to survive</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world is currently on track to reach 1.5 degrees as soon as 2030, continuing to rise thereafter to about 2.7 degrees by the end of this century</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impacts of climate change will become more frequent, and more severe, bringing increasing physical risks to investors’ assets.</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UN’s latest synthesis of countries’ 2030 emissions reduction targets, released on 17 September, projects global emissions to be 16 per cent higher than 2010 levels in 2030.</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IPCC report tells us that for the world to remain below 1.5 degrees Celsius, global emissions in 2030 need to be 45 per cent </a:t>
            </a:r>
            <a:r>
              <a:rPr i="1" lang="en-US" sz="1100">
                <a:solidFill>
                  <a:srgbClr val="1C4587"/>
                </a:solidFill>
                <a:latin typeface="Arial"/>
                <a:ea typeface="Arial"/>
                <a:cs typeface="Arial"/>
                <a:sym typeface="Arial"/>
              </a:rPr>
              <a:t>lower</a:t>
            </a:r>
            <a:r>
              <a:rPr lang="en-US" sz="1100">
                <a:solidFill>
                  <a:srgbClr val="1C4587"/>
                </a:solidFill>
                <a:latin typeface="Arial"/>
                <a:ea typeface="Arial"/>
                <a:cs typeface="Arial"/>
                <a:sym typeface="Arial"/>
              </a:rPr>
              <a:t> than 2010 levels </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And the world needs to reach net zero emissions before 2050.</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67" name="Google Shape;6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scale of this challenge is enormous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It will take trillions of dollars of investment in adaptation, renewable energy and zero emissions infrastructure and technology</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private sector has a critical role to play in supporting this investment</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Investors are a critical part of the solution.</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86" name="Google Shape;8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We know though, that policy settings need to be right for investors to channel the trillions of dollars needed to address the climate crisis</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Investors need legislated policy signals to invest at scale in emerging technologies and major infrastructure, and coordinated whole-of-government policies to increase certainty around the investment environment</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This includes short- and long-term emissions reduction targets that will keep global warming below 1.5 degrees, sector-level timetables for transiting, and policies that incentivise zero-emissions investment</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Corporate climate risk disclosure also needs to be mandatory and consistent with the recommendations of the Task Force on Climate-Related Financial Disclosures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Financial markets can’t properly price and act on the physical and transitional risks of climate change without clear, consistent and comparable reporting from companies, investors, banks and insurers </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Investors are facing regulatory complexity with the various voluntary and mandatory reporting frameworks around the world</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It would be ideal if all countries were to implement consistent mandatory regimes in line with the TCFD.</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98" name="Google Shape;9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Unfortunately, in many countries, government policies and investments are not only insufficient, but actually acting as a roadblock. </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Yes, there have been some positive developments, such as the significantly higher 2030 targets announced by the US, EU and Germany.</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But according to Climate Action Tracker:</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There is only one country in the world whose climate action is consistent with 1.5 degrees: the Gambia</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The UK is the only G20 country whose 2030 target is considered 1.5˚C compatible. But its policies and international support don’t match</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Australia, Brazil, Indonesia, Mexico, New Zealand, Russia, Singapore, Switzerland and Vietnam have all failed to lift their ambition at all ahead of Glasgow, submitting the same or even less ambitious 2030 targets than those they put forward in 2015</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Many G20 countries’ 2030 targets or policies are consistent with over 3 and up to 4 degrees of warming: India, Brazil, Russia, Indonesia, Saudi Arabia, Mexico, South Korea, Argentina, Canada</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Many G20 countries still have not committed to net zero emissions by mid-century: Australia, India, Russia, Indonesia, and Saudi Arabia</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Looking at the progress of G20 countries on mandatory climate risk disclosure policies:</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Only the UK and EU have implemented mandatory disclosure in line with the TCFD</a:t>
            </a:r>
            <a:endParaRPr sz="1100">
              <a:solidFill>
                <a:srgbClr val="1C4587"/>
              </a:solidFill>
              <a:latin typeface="Arial"/>
              <a:ea typeface="Arial"/>
              <a:cs typeface="Arial"/>
              <a:sym typeface="Arial"/>
            </a:endParaRPr>
          </a:p>
          <a:p>
            <a:pPr indent="-298450" lvl="1" marL="9144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India, Russia, Indonesia, Saudi Arabia, Argentina, South Korea and Mexico have no mandatory disclosure policies at all.</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Governments urgently need to address these policy roadblocks if we are to have any chance of avoiding the worst effects of climate change.</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119" name="Google Shape;11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In 4 weeks’ time, world leaders will come together at the G20 Summit in Rome, followed by COP26 in Glasgow, where they will be expected to put their best foot forward in responding to the climate crisis. Especially the major emitters. </a:t>
            </a:r>
            <a:endParaRPr sz="1100">
              <a:solidFill>
                <a:srgbClr val="1C4587"/>
              </a:solidFill>
              <a:latin typeface="Arial"/>
              <a:ea typeface="Arial"/>
              <a:cs typeface="Arial"/>
              <a:sym typeface="Arial"/>
            </a:endParaRPr>
          </a:p>
          <a:p>
            <a:pPr indent="-298450" lvl="0" marL="457200" rtl="0" algn="l">
              <a:lnSpc>
                <a:spcPct val="115000"/>
              </a:lnSpc>
              <a:spcBef>
                <a:spcPts val="0"/>
              </a:spcBef>
              <a:spcAft>
                <a:spcPts val="0"/>
              </a:spcAft>
              <a:buClr>
                <a:srgbClr val="1C4587"/>
              </a:buClr>
              <a:buSzPts val="1100"/>
              <a:buChar char="●"/>
            </a:pPr>
            <a:r>
              <a:rPr lang="en-US" sz="1100">
                <a:solidFill>
                  <a:srgbClr val="1C4587"/>
                </a:solidFill>
                <a:latin typeface="Arial"/>
                <a:ea typeface="Arial"/>
                <a:cs typeface="Arial"/>
                <a:sym typeface="Arial"/>
              </a:rPr>
              <a:t>Businesses, investors and civil society need to put sustained pressure on governments in the next few weeks to make it politically untenable for world leaders to come to Glasgow without meaningful and ambitious climate policy commitments.</a:t>
            </a:r>
            <a:endParaRPr sz="1100">
              <a:solidFill>
                <a:srgbClr val="1C4587"/>
              </a:solidFill>
              <a:latin typeface="Arial"/>
              <a:ea typeface="Arial"/>
              <a:cs typeface="Arial"/>
              <a:sym typeface="Arial"/>
            </a:endParaRPr>
          </a:p>
          <a:p>
            <a:pPr indent="0" lvl="0" marL="0" rtl="0" algn="l">
              <a:spcBef>
                <a:spcPts val="0"/>
              </a:spcBef>
              <a:spcAft>
                <a:spcPts val="0"/>
              </a:spcAft>
              <a:buNone/>
            </a:pPr>
            <a:r>
              <a:t/>
            </a:r>
            <a:endParaRPr/>
          </a:p>
        </p:txBody>
      </p:sp>
      <p:sp>
        <p:nvSpPr>
          <p:cNvPr id="132" name="Google Shape;13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2" type="sldNum"/>
          </p:nvPr>
        </p:nvSpPr>
        <p:spPr>
          <a:xfrm>
            <a:off x="4526280" y="4834890"/>
            <a:ext cx="800000" cy="3000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b="0" i="0" sz="100" u="none" cap="none" strike="noStrike">
                <a:solidFill>
                  <a:schemeClr val="dk1"/>
                </a:solidFill>
                <a:latin typeface="Arial"/>
                <a:ea typeface="Arial"/>
                <a:cs typeface="Arial"/>
                <a:sym typeface="Arial"/>
              </a:defRPr>
            </a:lvl1pPr>
            <a:lvl2pPr indent="0" lvl="1" marL="0" algn="l">
              <a:spcBef>
                <a:spcPts val="0"/>
              </a:spcBef>
              <a:buNone/>
              <a:defRPr b="0" i="0" sz="100" u="none" cap="none" strike="noStrike">
                <a:solidFill>
                  <a:schemeClr val="dk1"/>
                </a:solidFill>
                <a:latin typeface="Arial"/>
                <a:ea typeface="Arial"/>
                <a:cs typeface="Arial"/>
                <a:sym typeface="Arial"/>
              </a:defRPr>
            </a:lvl2pPr>
            <a:lvl3pPr indent="0" lvl="2" marL="0" algn="l">
              <a:spcBef>
                <a:spcPts val="0"/>
              </a:spcBef>
              <a:buNone/>
              <a:defRPr b="0" i="0" sz="100" u="none" cap="none" strike="noStrike">
                <a:solidFill>
                  <a:schemeClr val="dk1"/>
                </a:solidFill>
                <a:latin typeface="Arial"/>
                <a:ea typeface="Arial"/>
                <a:cs typeface="Arial"/>
                <a:sym typeface="Arial"/>
              </a:defRPr>
            </a:lvl3pPr>
            <a:lvl4pPr indent="0" lvl="3" marL="0" algn="l">
              <a:spcBef>
                <a:spcPts val="0"/>
              </a:spcBef>
              <a:buNone/>
              <a:defRPr b="0" i="0" sz="100" u="none" cap="none" strike="noStrike">
                <a:solidFill>
                  <a:schemeClr val="dk1"/>
                </a:solidFill>
                <a:latin typeface="Arial"/>
                <a:ea typeface="Arial"/>
                <a:cs typeface="Arial"/>
                <a:sym typeface="Arial"/>
              </a:defRPr>
            </a:lvl4pPr>
            <a:lvl5pPr indent="0" lvl="4" marL="0" algn="l">
              <a:spcBef>
                <a:spcPts val="0"/>
              </a:spcBef>
              <a:buNone/>
              <a:defRPr b="0" i="0" sz="100" u="none" cap="none" strike="noStrike">
                <a:solidFill>
                  <a:schemeClr val="dk1"/>
                </a:solidFill>
                <a:latin typeface="Arial"/>
                <a:ea typeface="Arial"/>
                <a:cs typeface="Arial"/>
                <a:sym typeface="Arial"/>
              </a:defRPr>
            </a:lvl5pPr>
            <a:lvl6pPr indent="0" lvl="5" marL="0" algn="l">
              <a:spcBef>
                <a:spcPts val="0"/>
              </a:spcBef>
              <a:buNone/>
              <a:defRPr b="0" i="0" sz="100" u="none" cap="none" strike="noStrike">
                <a:solidFill>
                  <a:schemeClr val="dk1"/>
                </a:solidFill>
                <a:latin typeface="Arial"/>
                <a:ea typeface="Arial"/>
                <a:cs typeface="Arial"/>
                <a:sym typeface="Arial"/>
              </a:defRPr>
            </a:lvl6pPr>
            <a:lvl7pPr indent="0" lvl="6" marL="0" algn="l">
              <a:spcBef>
                <a:spcPts val="0"/>
              </a:spcBef>
              <a:buNone/>
              <a:defRPr b="0" i="0" sz="100" u="none" cap="none" strike="noStrike">
                <a:solidFill>
                  <a:schemeClr val="dk1"/>
                </a:solidFill>
                <a:latin typeface="Arial"/>
                <a:ea typeface="Arial"/>
                <a:cs typeface="Arial"/>
                <a:sym typeface="Arial"/>
              </a:defRPr>
            </a:lvl7pPr>
            <a:lvl8pPr indent="0" lvl="7" marL="0" algn="l">
              <a:spcBef>
                <a:spcPts val="0"/>
              </a:spcBef>
              <a:buNone/>
              <a:defRPr b="0" i="0" sz="100" u="none" cap="none" strike="noStrike">
                <a:solidFill>
                  <a:schemeClr val="dk1"/>
                </a:solidFill>
                <a:latin typeface="Arial"/>
                <a:ea typeface="Arial"/>
                <a:cs typeface="Arial"/>
                <a:sym typeface="Arial"/>
              </a:defRPr>
            </a:lvl8pPr>
            <a:lvl9pPr indent="0" lvl="8" marL="0" algn="l">
              <a:spcBef>
                <a:spcPts val="0"/>
              </a:spcBef>
              <a:buNone/>
              <a:defRPr b="0" i="0" sz="1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
        <p:nvSpPr>
          <p:cNvPr id="10" name="Google Shape;10;p1"/>
          <p:cNvSpPr txBox="1"/>
          <p:nvPr>
            <p:ph idx="12" type="sldNum"/>
          </p:nvPr>
        </p:nvSpPr>
        <p:spPr>
          <a:xfrm>
            <a:off x="4526280" y="4834890"/>
            <a:ext cx="800000" cy="3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00" u="none" cap="none" strike="noStrike">
                <a:solidFill>
                  <a:schemeClr val="dk1"/>
                </a:solidFill>
                <a:latin typeface="Arial"/>
                <a:ea typeface="Arial"/>
                <a:cs typeface="Arial"/>
                <a:sym typeface="Arial"/>
              </a:defRPr>
            </a:lvl1pPr>
            <a:lvl2pPr indent="0" lvl="1" marL="0" marR="0" rtl="0" algn="l">
              <a:spcBef>
                <a:spcPts val="0"/>
              </a:spcBef>
              <a:buNone/>
              <a:defRPr b="0" i="0" sz="100" u="none" cap="none" strike="noStrike">
                <a:solidFill>
                  <a:schemeClr val="dk1"/>
                </a:solidFill>
                <a:latin typeface="Arial"/>
                <a:ea typeface="Arial"/>
                <a:cs typeface="Arial"/>
                <a:sym typeface="Arial"/>
              </a:defRPr>
            </a:lvl2pPr>
            <a:lvl3pPr indent="0" lvl="2" marL="0" marR="0" rtl="0" algn="l">
              <a:spcBef>
                <a:spcPts val="0"/>
              </a:spcBef>
              <a:buNone/>
              <a:defRPr b="0" i="0" sz="100" u="none" cap="none" strike="noStrike">
                <a:solidFill>
                  <a:schemeClr val="dk1"/>
                </a:solidFill>
                <a:latin typeface="Arial"/>
                <a:ea typeface="Arial"/>
                <a:cs typeface="Arial"/>
                <a:sym typeface="Arial"/>
              </a:defRPr>
            </a:lvl3pPr>
            <a:lvl4pPr indent="0" lvl="3" marL="0" marR="0" rtl="0" algn="l">
              <a:spcBef>
                <a:spcPts val="0"/>
              </a:spcBef>
              <a:buNone/>
              <a:defRPr b="0" i="0" sz="100" u="none" cap="none" strike="noStrike">
                <a:solidFill>
                  <a:schemeClr val="dk1"/>
                </a:solidFill>
                <a:latin typeface="Arial"/>
                <a:ea typeface="Arial"/>
                <a:cs typeface="Arial"/>
                <a:sym typeface="Arial"/>
              </a:defRPr>
            </a:lvl4pPr>
            <a:lvl5pPr indent="0" lvl="4" marL="0" marR="0" rtl="0" algn="l">
              <a:spcBef>
                <a:spcPts val="0"/>
              </a:spcBef>
              <a:buNone/>
              <a:defRPr b="0" i="0" sz="100" u="none" cap="none" strike="noStrike">
                <a:solidFill>
                  <a:schemeClr val="dk1"/>
                </a:solidFill>
                <a:latin typeface="Arial"/>
                <a:ea typeface="Arial"/>
                <a:cs typeface="Arial"/>
                <a:sym typeface="Arial"/>
              </a:defRPr>
            </a:lvl5pPr>
            <a:lvl6pPr indent="0" lvl="5" marL="0" marR="0" rtl="0" algn="l">
              <a:spcBef>
                <a:spcPts val="0"/>
              </a:spcBef>
              <a:buNone/>
              <a:defRPr b="0" i="0" sz="100" u="none" cap="none" strike="noStrike">
                <a:solidFill>
                  <a:schemeClr val="dk1"/>
                </a:solidFill>
                <a:latin typeface="Arial"/>
                <a:ea typeface="Arial"/>
                <a:cs typeface="Arial"/>
                <a:sym typeface="Arial"/>
              </a:defRPr>
            </a:lvl6pPr>
            <a:lvl7pPr indent="0" lvl="6" marL="0" marR="0" rtl="0" algn="l">
              <a:spcBef>
                <a:spcPts val="0"/>
              </a:spcBef>
              <a:buNone/>
              <a:defRPr b="0" i="0" sz="100" u="none" cap="none" strike="noStrike">
                <a:solidFill>
                  <a:schemeClr val="dk1"/>
                </a:solidFill>
                <a:latin typeface="Arial"/>
                <a:ea typeface="Arial"/>
                <a:cs typeface="Arial"/>
                <a:sym typeface="Arial"/>
              </a:defRPr>
            </a:lvl7pPr>
            <a:lvl8pPr indent="0" lvl="7" marL="0" marR="0" rtl="0" algn="l">
              <a:spcBef>
                <a:spcPts val="0"/>
              </a:spcBef>
              <a:buNone/>
              <a:defRPr b="0" i="0" sz="100" u="none" cap="none" strike="noStrike">
                <a:solidFill>
                  <a:schemeClr val="dk1"/>
                </a:solidFill>
                <a:latin typeface="Arial"/>
                <a:ea typeface="Arial"/>
                <a:cs typeface="Arial"/>
                <a:sym typeface="Arial"/>
              </a:defRPr>
            </a:lvl8pPr>
            <a:lvl9pPr indent="0" lvl="8" marL="0" marR="0" rtl="0" algn="l">
              <a:spcBef>
                <a:spcPts val="0"/>
              </a:spcBef>
              <a:buNone/>
              <a:defRPr b="0" i="0" sz="1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54.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jp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34.png"/><Relationship Id="rId7"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47.png"/><Relationship Id="rId5"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53.jpg"/><Relationship Id="rId6" Type="http://schemas.openxmlformats.org/officeDocument/2006/relationships/image" Target="../media/image51.jpg"/><Relationship Id="rId7" Type="http://schemas.openxmlformats.org/officeDocument/2006/relationships/image" Target="../media/image50.jpg"/><Relationship Id="rId8"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57.png"/><Relationship Id="rId5" Type="http://schemas.openxmlformats.org/officeDocument/2006/relationships/image" Target="../media/image49.png"/><Relationship Id="rId6" Type="http://schemas.openxmlformats.org/officeDocument/2006/relationships/image" Target="../media/image56.jpg"/><Relationship Id="rId7"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png"/><Relationship Id="rId4" Type="http://schemas.openxmlformats.org/officeDocument/2006/relationships/image" Target="../media/image59.png"/><Relationship Id="rId5" Type="http://schemas.openxmlformats.org/officeDocument/2006/relationships/image" Target="../media/image58.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6.jp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3.png"/><Relationship Id="rId6"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0E35"/>
        </a:solidFill>
      </p:bgPr>
    </p:bg>
    <p:spTree>
      <p:nvGrpSpPr>
        <p:cNvPr id="17" name="Shape 17"/>
        <p:cNvGrpSpPr/>
        <p:nvPr/>
      </p:nvGrpSpPr>
      <p:grpSpPr>
        <a:xfrm>
          <a:off x="0" y="0"/>
          <a:ext cx="0" cy="0"/>
          <a:chOff x="0" y="0"/>
          <a:chExt cx="0" cy="0"/>
        </a:xfrm>
      </p:grpSpPr>
      <p:sp>
        <p:nvSpPr>
          <p:cNvPr id="18" name="Google Shape;18;p3"/>
          <p:cNvSpPr/>
          <p:nvPr/>
        </p:nvSpPr>
        <p:spPr>
          <a:xfrm>
            <a:off x="1572400" y="7618575"/>
            <a:ext cx="9274500" cy="1534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 name="Google Shape;19;p3"/>
          <p:cNvPicPr preferRelativeResize="0"/>
          <p:nvPr/>
        </p:nvPicPr>
        <p:blipFill rotWithShape="1">
          <a:blip r:embed="rId3">
            <a:alphaModFix amt="45000"/>
          </a:blip>
          <a:srcRect b="0" l="0" r="0" t="0"/>
          <a:stretch/>
        </p:blipFill>
        <p:spPr>
          <a:xfrm>
            <a:off x="10439400" y="666750"/>
            <a:ext cx="7848600" cy="8677275"/>
          </a:xfrm>
          <a:prstGeom prst="rect">
            <a:avLst/>
          </a:prstGeom>
          <a:noFill/>
          <a:ln>
            <a:noFill/>
          </a:ln>
        </p:spPr>
      </p:pic>
      <p:pic>
        <p:nvPicPr>
          <p:cNvPr descr="preencoded.png" id="20" name="Google Shape;20;p3"/>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pic>
        <p:nvPicPr>
          <p:cNvPr descr="preencoded.png" id="21" name="Google Shape;21;p3"/>
          <p:cNvPicPr preferRelativeResize="0"/>
          <p:nvPr/>
        </p:nvPicPr>
        <p:blipFill rotWithShape="1">
          <a:blip r:embed="rId5">
            <a:alphaModFix amt="71000"/>
          </a:blip>
          <a:srcRect b="0" l="0" r="0" t="0"/>
          <a:stretch/>
        </p:blipFill>
        <p:spPr>
          <a:xfrm>
            <a:off x="10439398" y="4"/>
            <a:ext cx="7848601" cy="9071523"/>
          </a:xfrm>
          <a:prstGeom prst="rect">
            <a:avLst/>
          </a:prstGeom>
          <a:noFill/>
          <a:ln>
            <a:noFill/>
          </a:ln>
        </p:spPr>
      </p:pic>
      <p:pic>
        <p:nvPicPr>
          <p:cNvPr descr="preencoded.png" id="22" name="Google Shape;22;p3"/>
          <p:cNvPicPr preferRelativeResize="0"/>
          <p:nvPr/>
        </p:nvPicPr>
        <p:blipFill rotWithShape="1">
          <a:blip r:embed="rId6">
            <a:alphaModFix/>
          </a:blip>
          <a:srcRect b="0" l="0" r="0" t="0"/>
          <a:stretch/>
        </p:blipFill>
        <p:spPr>
          <a:xfrm>
            <a:off x="1562100" y="914400"/>
            <a:ext cx="1695450" cy="1257300"/>
          </a:xfrm>
          <a:prstGeom prst="rect">
            <a:avLst/>
          </a:prstGeom>
          <a:noFill/>
          <a:ln>
            <a:noFill/>
          </a:ln>
        </p:spPr>
      </p:pic>
      <p:sp>
        <p:nvSpPr>
          <p:cNvPr id="23" name="Google Shape;23;p3"/>
          <p:cNvSpPr/>
          <p:nvPr/>
        </p:nvSpPr>
        <p:spPr>
          <a:xfrm>
            <a:off x="1572400" y="5207488"/>
            <a:ext cx="7314600" cy="18003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7EFF7C"/>
                </a:solidFill>
                <a:latin typeface="Roboto Condensed"/>
                <a:ea typeface="Roboto Condensed"/>
                <a:cs typeface="Roboto Condensed"/>
                <a:sym typeface="Roboto Condensed"/>
              </a:rPr>
              <a:t>Introducing the Investor Action Pack </a:t>
            </a:r>
            <a:br>
              <a:rPr b="0" i="0" lang="en-US" sz="1800" u="none" cap="none" strike="noStrike">
                <a:solidFill>
                  <a:schemeClr val="dk1"/>
                </a:solidFill>
                <a:latin typeface="Calibri"/>
                <a:ea typeface="Calibri"/>
                <a:cs typeface="Calibri"/>
                <a:sym typeface="Calibri"/>
              </a:rPr>
            </a:br>
            <a:r>
              <a:rPr b="1" i="0" lang="en-US" sz="3600" u="none" cap="none" strike="noStrike">
                <a:solidFill>
                  <a:srgbClr val="7EFF7C"/>
                </a:solidFill>
                <a:latin typeface="Roboto Condensed"/>
                <a:ea typeface="Roboto Condensed"/>
                <a:cs typeface="Roboto Condensed"/>
                <a:sym typeface="Roboto Condensed"/>
              </a:rPr>
              <a:t>supporting investor advocacy</a:t>
            </a:r>
            <a:endParaRPr b="0" i="0" sz="3600" u="none" cap="none" strike="noStrike">
              <a:solidFill>
                <a:schemeClr val="dk1"/>
              </a:solidFill>
              <a:latin typeface="Calibri"/>
              <a:ea typeface="Calibri"/>
              <a:cs typeface="Calibri"/>
              <a:sym typeface="Calibri"/>
            </a:endParaRPr>
          </a:p>
        </p:txBody>
      </p:sp>
      <p:sp>
        <p:nvSpPr>
          <p:cNvPr id="24" name="Google Shape;24;p3"/>
          <p:cNvSpPr/>
          <p:nvPr/>
        </p:nvSpPr>
        <p:spPr>
          <a:xfrm>
            <a:off x="1571625" y="9496425"/>
            <a:ext cx="21327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a:t>
            </a:r>
            <a:r>
              <a:rPr b="1" lang="en-US" sz="1575">
                <a:solidFill>
                  <a:srgbClr val="7EFF7C"/>
                </a:solidFill>
                <a:latin typeface="Roboto Condensed"/>
                <a:ea typeface="Roboto Condensed"/>
                <a:cs typeface="Roboto Condensed"/>
                <a:sym typeface="Roboto Condensed"/>
              </a:rPr>
              <a:t>EMBER</a:t>
            </a:r>
            <a:r>
              <a:rPr b="1" i="0" lang="en-US" sz="1575" u="none" cap="none" strike="noStrike">
                <a:solidFill>
                  <a:srgbClr val="7EFF7C"/>
                </a:solidFill>
                <a:latin typeface="Roboto Condensed"/>
                <a:ea typeface="Roboto Condensed"/>
                <a:cs typeface="Roboto Condensed"/>
                <a:sym typeface="Roboto Condensed"/>
              </a:rPr>
              <a:t> 2021</a:t>
            </a:r>
            <a:endParaRPr b="0" i="0" sz="1575" u="none" cap="none" strike="noStrike">
              <a:solidFill>
                <a:schemeClr val="dk1"/>
              </a:solidFill>
              <a:latin typeface="Calibri"/>
              <a:ea typeface="Calibri"/>
              <a:cs typeface="Calibri"/>
              <a:sym typeface="Calibri"/>
            </a:endParaRPr>
          </a:p>
        </p:txBody>
      </p:sp>
      <p:sp>
        <p:nvSpPr>
          <p:cNvPr id="25" name="Google Shape;25;p3"/>
          <p:cNvSpPr/>
          <p:nvPr/>
        </p:nvSpPr>
        <p:spPr>
          <a:xfrm>
            <a:off x="14160425" y="9496425"/>
            <a:ext cx="2546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6" name="Google Shape;26;p3"/>
          <p:cNvSpPr/>
          <p:nvPr/>
        </p:nvSpPr>
        <p:spPr>
          <a:xfrm>
            <a:off x="1571550" y="2419250"/>
            <a:ext cx="15144900" cy="24195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7200" u="none" cap="none" strike="noStrike">
                <a:solidFill>
                  <a:srgbClr val="FDFFFD"/>
                </a:solidFill>
                <a:latin typeface="Roboto Condensed"/>
                <a:ea typeface="Roboto Condensed"/>
                <a:cs typeface="Roboto Condensed"/>
                <a:sym typeface="Roboto Condensed"/>
              </a:rPr>
              <a:t>2021 Global Investor Statement </a:t>
            </a:r>
            <a:br>
              <a:rPr b="1" i="0" lang="en-US" sz="7200" u="none" cap="none" strike="noStrike">
                <a:solidFill>
                  <a:srgbClr val="FDFFFD"/>
                </a:solidFill>
                <a:latin typeface="Roboto Condensed"/>
                <a:ea typeface="Roboto Condensed"/>
                <a:cs typeface="Roboto Condensed"/>
                <a:sym typeface="Roboto Condensed"/>
              </a:rPr>
            </a:br>
            <a:r>
              <a:rPr b="1" i="0" lang="en-US" sz="7200" u="none" cap="none" strike="noStrike">
                <a:solidFill>
                  <a:srgbClr val="FDFFFD"/>
                </a:solidFill>
                <a:latin typeface="Roboto Condensed"/>
                <a:ea typeface="Roboto Condensed"/>
                <a:cs typeface="Roboto Condensed"/>
                <a:sym typeface="Roboto Condensed"/>
              </a:rPr>
              <a:t>to Governments on the Climate Crisis</a:t>
            </a:r>
            <a:endParaRPr b="0" i="0" sz="7200" u="none" cap="none" strike="noStrike">
              <a:solidFill>
                <a:schemeClr val="dk1"/>
              </a:solidFill>
              <a:latin typeface="Calibri"/>
              <a:ea typeface="Calibri"/>
              <a:cs typeface="Calibri"/>
              <a:sym typeface="Calibri"/>
            </a:endParaRPr>
          </a:p>
        </p:txBody>
      </p:sp>
      <p:sp>
        <p:nvSpPr>
          <p:cNvPr id="27" name="Google Shape;27;p3"/>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28" name="Google Shape;28;p3"/>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 name="Google Shape;29;p3"/>
          <p:cNvPicPr preferRelativeResize="0"/>
          <p:nvPr/>
        </p:nvPicPr>
        <p:blipFill>
          <a:blip r:embed="rId7">
            <a:alphaModFix/>
          </a:blip>
          <a:stretch>
            <a:fillRect/>
          </a:stretch>
        </p:blipFill>
        <p:spPr>
          <a:xfrm>
            <a:off x="1714500" y="7778550"/>
            <a:ext cx="8956325" cy="1187925"/>
          </a:xfrm>
          <a:prstGeom prst="rect">
            <a:avLst/>
          </a:prstGeom>
          <a:noFill/>
          <a:ln>
            <a:noFill/>
          </a:ln>
        </p:spPr>
      </p:pic>
      <p:sp>
        <p:nvSpPr>
          <p:cNvPr id="30" name="Google Shape;30;p3"/>
          <p:cNvSpPr txBox="1"/>
          <p:nvPr/>
        </p:nvSpPr>
        <p:spPr>
          <a:xfrm>
            <a:off x="467975" y="1647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6" name="Shape 156"/>
        <p:cNvGrpSpPr/>
        <p:nvPr/>
      </p:nvGrpSpPr>
      <p:grpSpPr>
        <a:xfrm>
          <a:off x="0" y="0"/>
          <a:ext cx="0" cy="0"/>
          <a:chOff x="0" y="0"/>
          <a:chExt cx="0" cy="0"/>
        </a:xfrm>
      </p:grpSpPr>
      <p:pic>
        <p:nvPicPr>
          <p:cNvPr descr="preencoded.png" id="157" name="Google Shape;157;p12"/>
          <p:cNvPicPr preferRelativeResize="0"/>
          <p:nvPr/>
        </p:nvPicPr>
        <p:blipFill rotWithShape="1">
          <a:blip r:embed="rId3">
            <a:alphaModFix/>
          </a:blip>
          <a:srcRect b="0" l="0" r="0" t="0"/>
          <a:stretch/>
        </p:blipFill>
        <p:spPr>
          <a:xfrm>
            <a:off x="9010650" y="0"/>
            <a:ext cx="9277350" cy="9969774"/>
          </a:xfrm>
          <a:prstGeom prst="rect">
            <a:avLst/>
          </a:prstGeom>
          <a:noFill/>
          <a:ln>
            <a:noFill/>
          </a:ln>
        </p:spPr>
      </p:pic>
      <p:pic>
        <p:nvPicPr>
          <p:cNvPr descr="preencoded.png" id="158" name="Google Shape;158;p12"/>
          <p:cNvPicPr preferRelativeResize="0"/>
          <p:nvPr/>
        </p:nvPicPr>
        <p:blipFill rotWithShape="1">
          <a:blip r:embed="rId4">
            <a:alphaModFix amt="52000"/>
          </a:blip>
          <a:srcRect b="0" l="0" r="10015" t="0"/>
          <a:stretch/>
        </p:blipFill>
        <p:spPr>
          <a:xfrm>
            <a:off x="9393550" y="0"/>
            <a:ext cx="8894449" cy="7067400"/>
          </a:xfrm>
          <a:prstGeom prst="rect">
            <a:avLst/>
          </a:prstGeom>
          <a:noFill/>
          <a:ln>
            <a:noFill/>
          </a:ln>
        </p:spPr>
      </p:pic>
      <p:pic>
        <p:nvPicPr>
          <p:cNvPr descr="preencoded.png" id="159" name="Google Shape;159;p12"/>
          <p:cNvPicPr preferRelativeResize="0"/>
          <p:nvPr/>
        </p:nvPicPr>
        <p:blipFill rotWithShape="1">
          <a:blip r:embed="rId5">
            <a:alphaModFix/>
          </a:blip>
          <a:srcRect b="0" l="0" r="0" t="0"/>
          <a:stretch/>
        </p:blipFill>
        <p:spPr>
          <a:xfrm>
            <a:off x="1571625" y="9324975"/>
            <a:ext cx="15144750" cy="457200"/>
          </a:xfrm>
          <a:prstGeom prst="rect">
            <a:avLst/>
          </a:prstGeom>
          <a:noFill/>
          <a:ln>
            <a:noFill/>
          </a:ln>
        </p:spPr>
      </p:pic>
      <p:sp>
        <p:nvSpPr>
          <p:cNvPr id="160" name="Google Shape;160;p12"/>
          <p:cNvSpPr/>
          <p:nvPr/>
        </p:nvSpPr>
        <p:spPr>
          <a:xfrm>
            <a:off x="14820900" y="9496425"/>
            <a:ext cx="23949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161" name="Google Shape;161;p12"/>
          <p:cNvSpPr/>
          <p:nvPr/>
        </p:nvSpPr>
        <p:spPr>
          <a:xfrm>
            <a:off x="1571625" y="1685925"/>
            <a:ext cx="10121400" cy="7067400"/>
          </a:xfrm>
          <a:prstGeom prst="rect">
            <a:avLst/>
          </a:prstGeom>
          <a:noFill/>
          <a:ln>
            <a:noFill/>
          </a:ln>
        </p:spPr>
        <p:txBody>
          <a:bodyPr anchorCtr="0" anchor="t" bIns="0" lIns="0" spcFirstLastPara="1" rIns="0" wrap="square" tIns="0">
            <a:noAutofit/>
          </a:bodyPr>
          <a:lstStyle/>
          <a:p>
            <a:pPr indent="0" lvl="0" marL="0" marR="0" rtl="0" algn="l">
              <a:lnSpc>
                <a:spcPct val="117499"/>
              </a:lnSpc>
              <a:spcBef>
                <a:spcPts val="0"/>
              </a:spcBef>
              <a:spcAft>
                <a:spcPts val="0"/>
              </a:spcAft>
              <a:buNone/>
            </a:pPr>
            <a:r>
              <a:rPr b="1" lang="en-US" sz="6000">
                <a:solidFill>
                  <a:srgbClr val="0B0E35"/>
                </a:solidFill>
                <a:latin typeface="Roboto Condensed"/>
                <a:ea typeface="Roboto Condensed"/>
                <a:cs typeface="Roboto Condensed"/>
                <a:sym typeface="Roboto Condensed"/>
              </a:rPr>
              <a:t>Around</a:t>
            </a:r>
            <a:r>
              <a:rPr b="1" i="0" lang="en-US" sz="6000" u="none" cap="none" strike="noStrike">
                <a:solidFill>
                  <a:srgbClr val="0B0E35"/>
                </a:solidFill>
                <a:latin typeface="Roboto Condensed"/>
                <a:ea typeface="Roboto Condensed"/>
                <a:cs typeface="Roboto Condensed"/>
                <a:sym typeface="Roboto Condensed"/>
              </a:rPr>
              <a:t> 600 investors</a:t>
            </a:r>
            <a:br>
              <a:rPr b="1" i="0" lang="en-US" sz="6000" u="none" cap="none" strike="noStrike">
                <a:solidFill>
                  <a:srgbClr val="0B0E35"/>
                </a:solidFill>
                <a:latin typeface="Roboto Condensed"/>
                <a:ea typeface="Roboto Condensed"/>
                <a:cs typeface="Roboto Condensed"/>
                <a:sym typeface="Roboto Condensed"/>
              </a:rPr>
            </a:br>
            <a:br>
              <a:rPr b="1" i="0" lang="en-US" sz="6000" u="none" cap="none" strike="noStrike">
                <a:solidFill>
                  <a:srgbClr val="0B0E35"/>
                </a:solidFill>
                <a:latin typeface="Roboto Condensed"/>
                <a:ea typeface="Roboto Condensed"/>
                <a:cs typeface="Roboto Condensed"/>
                <a:sym typeface="Roboto Condensed"/>
              </a:rPr>
            </a:br>
            <a:r>
              <a:rPr b="1" i="0" lang="en-US" sz="6000" u="none" cap="none" strike="noStrike">
                <a:solidFill>
                  <a:srgbClr val="0B0E35"/>
                </a:solidFill>
                <a:latin typeface="Roboto Condensed"/>
                <a:ea typeface="Roboto Condensed"/>
                <a:cs typeface="Roboto Condensed"/>
                <a:sym typeface="Roboto Condensed"/>
              </a:rPr>
              <a:t>Over US$4</a:t>
            </a:r>
            <a:r>
              <a:rPr b="1" lang="en-US" sz="6000">
                <a:solidFill>
                  <a:srgbClr val="0B0E35"/>
                </a:solidFill>
                <a:latin typeface="Roboto Condensed"/>
                <a:ea typeface="Roboto Condensed"/>
                <a:cs typeface="Roboto Condensed"/>
                <a:sym typeface="Roboto Condensed"/>
              </a:rPr>
              <a:t>6</a:t>
            </a:r>
            <a:r>
              <a:rPr b="1" i="0" lang="en-US" sz="6000" u="none" cap="none" strike="noStrike">
                <a:solidFill>
                  <a:srgbClr val="0B0E35"/>
                </a:solidFill>
                <a:latin typeface="Roboto Condensed"/>
                <a:ea typeface="Roboto Condensed"/>
                <a:cs typeface="Roboto Condensed"/>
                <a:sym typeface="Roboto Condensed"/>
              </a:rPr>
              <a:t> trillion</a:t>
            </a:r>
            <a:br>
              <a:rPr b="1" i="0" lang="en-US" sz="6000" u="none" cap="none" strike="noStrike">
                <a:solidFill>
                  <a:srgbClr val="0B0E35"/>
                </a:solidFill>
                <a:latin typeface="Roboto Condensed"/>
                <a:ea typeface="Roboto Condensed"/>
                <a:cs typeface="Roboto Condensed"/>
                <a:sym typeface="Roboto Condensed"/>
              </a:rPr>
            </a:br>
            <a:br>
              <a:rPr b="1" i="0" lang="en-US" sz="6000" u="none" cap="none" strike="noStrike">
                <a:solidFill>
                  <a:srgbClr val="0B0E35"/>
                </a:solidFill>
                <a:latin typeface="Roboto Condensed"/>
                <a:ea typeface="Roboto Condensed"/>
                <a:cs typeface="Roboto Condensed"/>
                <a:sym typeface="Roboto Condensed"/>
              </a:rPr>
            </a:br>
            <a:r>
              <a:rPr b="1" i="0" lang="en-US" sz="6000" u="none" cap="none" strike="noStrike">
                <a:solidFill>
                  <a:srgbClr val="0B0E35"/>
                </a:solidFill>
                <a:latin typeface="Roboto Condensed"/>
                <a:ea typeface="Roboto Condensed"/>
                <a:cs typeface="Roboto Condensed"/>
                <a:sym typeface="Roboto Condensed"/>
              </a:rPr>
              <a:t>40 percent of global assets </a:t>
            </a:r>
            <a:br>
              <a:rPr b="1" i="0" lang="en-US" sz="6000" u="none" cap="none" strike="noStrike">
                <a:solidFill>
                  <a:srgbClr val="0B0E35"/>
                </a:solidFill>
                <a:latin typeface="Roboto Condensed"/>
                <a:ea typeface="Roboto Condensed"/>
                <a:cs typeface="Roboto Condensed"/>
                <a:sym typeface="Roboto Condensed"/>
              </a:rPr>
            </a:br>
            <a:r>
              <a:rPr b="1" i="0" lang="en-US" sz="6000" u="none" cap="none" strike="noStrike">
                <a:solidFill>
                  <a:srgbClr val="0B0E35"/>
                </a:solidFill>
                <a:latin typeface="Roboto Condensed"/>
                <a:ea typeface="Roboto Condensed"/>
                <a:cs typeface="Roboto Condensed"/>
                <a:sym typeface="Roboto Condensed"/>
              </a:rPr>
              <a:t>under management</a:t>
            </a:r>
            <a:endParaRPr b="0" i="0" sz="6000" u="none" cap="none" strike="noStrike">
              <a:solidFill>
                <a:schemeClr val="dk1"/>
              </a:solidFill>
              <a:latin typeface="Calibri"/>
              <a:ea typeface="Calibri"/>
              <a:cs typeface="Calibri"/>
              <a:sym typeface="Calibri"/>
            </a:endParaRPr>
          </a:p>
        </p:txBody>
      </p:sp>
      <p:sp>
        <p:nvSpPr>
          <p:cNvPr id="162" name="Google Shape;162;p12"/>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163" name="Google Shape;163;p12"/>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8" name="Shape 168"/>
        <p:cNvGrpSpPr/>
        <p:nvPr/>
      </p:nvGrpSpPr>
      <p:grpSpPr>
        <a:xfrm>
          <a:off x="0" y="0"/>
          <a:ext cx="0" cy="0"/>
          <a:chOff x="0" y="0"/>
          <a:chExt cx="0" cy="0"/>
        </a:xfrm>
      </p:grpSpPr>
      <p:pic>
        <p:nvPicPr>
          <p:cNvPr descr="preencoded.png" id="169" name="Google Shape;169;p13"/>
          <p:cNvPicPr preferRelativeResize="0"/>
          <p:nvPr/>
        </p:nvPicPr>
        <p:blipFill rotWithShape="1">
          <a:blip r:embed="rId3">
            <a:alphaModFix/>
          </a:blip>
          <a:srcRect b="0" l="0" r="0" t="0"/>
          <a:stretch/>
        </p:blipFill>
        <p:spPr>
          <a:xfrm>
            <a:off x="0" y="0"/>
            <a:ext cx="18307050" cy="6534150"/>
          </a:xfrm>
          <a:prstGeom prst="rect">
            <a:avLst/>
          </a:prstGeom>
          <a:noFill/>
          <a:ln>
            <a:noFill/>
          </a:ln>
        </p:spPr>
      </p:pic>
      <p:pic>
        <p:nvPicPr>
          <p:cNvPr descr="preencoded.png" id="170" name="Google Shape;170;p13"/>
          <p:cNvPicPr preferRelativeResize="0"/>
          <p:nvPr/>
        </p:nvPicPr>
        <p:blipFill rotWithShape="1">
          <a:blip r:embed="rId4">
            <a:alphaModFix/>
          </a:blip>
          <a:srcRect b="0" l="0" r="0" t="0"/>
          <a:stretch/>
        </p:blipFill>
        <p:spPr>
          <a:xfrm>
            <a:off x="4133850" y="2076450"/>
            <a:ext cx="14154150" cy="8210550"/>
          </a:xfrm>
          <a:prstGeom prst="rect">
            <a:avLst/>
          </a:prstGeom>
          <a:noFill/>
          <a:ln>
            <a:noFill/>
          </a:ln>
        </p:spPr>
      </p:pic>
      <p:sp>
        <p:nvSpPr>
          <p:cNvPr id="171" name="Google Shape;171;p13"/>
          <p:cNvSpPr/>
          <p:nvPr/>
        </p:nvSpPr>
        <p:spPr>
          <a:xfrm>
            <a:off x="1200150" y="1590675"/>
            <a:ext cx="15729000" cy="1628700"/>
          </a:xfrm>
          <a:prstGeom prst="rect">
            <a:avLst/>
          </a:prstGeom>
          <a:noFill/>
          <a:ln>
            <a:noFill/>
          </a:ln>
        </p:spPr>
        <p:txBody>
          <a:bodyPr anchorCtr="0" anchor="t" bIns="0" lIns="0" spcFirstLastPara="1" rIns="0" wrap="square" tIns="0">
            <a:noAutofit/>
          </a:bodyPr>
          <a:lstStyle/>
          <a:p>
            <a:pPr indent="0" lvl="0" marL="0" marR="0" rtl="0" algn="l">
              <a:lnSpc>
                <a:spcPct val="116923"/>
              </a:lnSpc>
              <a:spcBef>
                <a:spcPts val="0"/>
              </a:spcBef>
              <a:spcAft>
                <a:spcPts val="0"/>
              </a:spcAft>
              <a:buNone/>
            </a:pPr>
            <a:r>
              <a:rPr b="1" i="0" lang="en-US" sz="9750" u="none" cap="none" strike="noStrike">
                <a:solidFill>
                  <a:srgbClr val="0B0E35"/>
                </a:solidFill>
                <a:latin typeface="Roboto Condensed"/>
                <a:ea typeface="Roboto Condensed"/>
                <a:cs typeface="Roboto Condensed"/>
                <a:sym typeface="Roboto Condensed"/>
              </a:rPr>
              <a:t>GIS Policy Recommendations</a:t>
            </a:r>
            <a:endParaRPr b="0" i="0" sz="9750" u="none" cap="none" strike="noStrike">
              <a:solidFill>
                <a:schemeClr val="dk1"/>
              </a:solidFill>
              <a:latin typeface="Calibri"/>
              <a:ea typeface="Calibri"/>
              <a:cs typeface="Calibri"/>
              <a:sym typeface="Calibri"/>
            </a:endParaRPr>
          </a:p>
        </p:txBody>
      </p:sp>
      <p:sp>
        <p:nvSpPr>
          <p:cNvPr id="172" name="Google Shape;172;p13"/>
          <p:cNvSpPr/>
          <p:nvPr/>
        </p:nvSpPr>
        <p:spPr>
          <a:xfrm>
            <a:off x="1238250" y="4129171"/>
            <a:ext cx="1181100"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0B0E35"/>
                </a:solidFill>
                <a:latin typeface="Roboto Condensed"/>
                <a:ea typeface="Roboto Condensed"/>
                <a:cs typeface="Roboto Condensed"/>
                <a:sym typeface="Roboto Condensed"/>
              </a:rPr>
              <a:t>01.</a:t>
            </a:r>
            <a:endParaRPr b="0" i="0" sz="5400" u="none" cap="none" strike="noStrike">
              <a:solidFill>
                <a:schemeClr val="dk1"/>
              </a:solidFill>
              <a:latin typeface="Calibri"/>
              <a:ea typeface="Calibri"/>
              <a:cs typeface="Calibri"/>
              <a:sym typeface="Calibri"/>
            </a:endParaRPr>
          </a:p>
        </p:txBody>
      </p:sp>
      <p:sp>
        <p:nvSpPr>
          <p:cNvPr id="173" name="Google Shape;173;p13"/>
          <p:cNvSpPr/>
          <p:nvPr/>
        </p:nvSpPr>
        <p:spPr>
          <a:xfrm>
            <a:off x="4733925" y="4129171"/>
            <a:ext cx="1171575"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0B0E35"/>
                </a:solidFill>
                <a:latin typeface="Roboto Condensed"/>
                <a:ea typeface="Roboto Condensed"/>
                <a:cs typeface="Roboto Condensed"/>
                <a:sym typeface="Roboto Condensed"/>
              </a:rPr>
              <a:t>02.</a:t>
            </a:r>
            <a:endParaRPr b="0" i="0" sz="5400" u="none" cap="none" strike="noStrike">
              <a:solidFill>
                <a:schemeClr val="dk1"/>
              </a:solidFill>
              <a:latin typeface="Calibri"/>
              <a:ea typeface="Calibri"/>
              <a:cs typeface="Calibri"/>
              <a:sym typeface="Calibri"/>
            </a:endParaRPr>
          </a:p>
        </p:txBody>
      </p:sp>
      <p:sp>
        <p:nvSpPr>
          <p:cNvPr id="174" name="Google Shape;174;p13"/>
          <p:cNvSpPr/>
          <p:nvPr/>
        </p:nvSpPr>
        <p:spPr>
          <a:xfrm>
            <a:off x="8210550" y="4129171"/>
            <a:ext cx="1190625"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0B0E35"/>
                </a:solidFill>
                <a:latin typeface="Roboto Condensed"/>
                <a:ea typeface="Roboto Condensed"/>
                <a:cs typeface="Roboto Condensed"/>
                <a:sym typeface="Roboto Condensed"/>
              </a:rPr>
              <a:t>03.</a:t>
            </a:r>
            <a:endParaRPr b="0" i="0" sz="5400" u="none" cap="none" strike="noStrike">
              <a:solidFill>
                <a:schemeClr val="dk1"/>
              </a:solidFill>
              <a:latin typeface="Calibri"/>
              <a:ea typeface="Calibri"/>
              <a:cs typeface="Calibri"/>
              <a:sym typeface="Calibri"/>
            </a:endParaRPr>
          </a:p>
        </p:txBody>
      </p:sp>
      <p:sp>
        <p:nvSpPr>
          <p:cNvPr id="175" name="Google Shape;175;p13"/>
          <p:cNvSpPr/>
          <p:nvPr/>
        </p:nvSpPr>
        <p:spPr>
          <a:xfrm>
            <a:off x="11706225" y="4129171"/>
            <a:ext cx="1171575"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0B0E35"/>
                </a:solidFill>
                <a:latin typeface="Roboto Condensed"/>
                <a:ea typeface="Roboto Condensed"/>
                <a:cs typeface="Roboto Condensed"/>
                <a:sym typeface="Roboto Condensed"/>
              </a:rPr>
              <a:t>04.</a:t>
            </a:r>
            <a:endParaRPr b="0" i="0" sz="5400" u="none" cap="none" strike="noStrike">
              <a:solidFill>
                <a:schemeClr val="dk1"/>
              </a:solidFill>
              <a:latin typeface="Calibri"/>
              <a:ea typeface="Calibri"/>
              <a:cs typeface="Calibri"/>
              <a:sym typeface="Calibri"/>
            </a:endParaRPr>
          </a:p>
        </p:txBody>
      </p:sp>
      <p:sp>
        <p:nvSpPr>
          <p:cNvPr id="176" name="Google Shape;176;p13"/>
          <p:cNvSpPr/>
          <p:nvPr/>
        </p:nvSpPr>
        <p:spPr>
          <a:xfrm>
            <a:off x="15192375" y="4129171"/>
            <a:ext cx="1181100"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0B0E35"/>
                </a:solidFill>
                <a:latin typeface="Roboto Condensed"/>
                <a:ea typeface="Roboto Condensed"/>
                <a:cs typeface="Roboto Condensed"/>
                <a:sym typeface="Roboto Condensed"/>
              </a:rPr>
              <a:t>05.</a:t>
            </a:r>
            <a:endParaRPr b="0" i="0" sz="5400" u="none" cap="none" strike="noStrike">
              <a:solidFill>
                <a:schemeClr val="dk1"/>
              </a:solidFill>
              <a:latin typeface="Calibri"/>
              <a:ea typeface="Calibri"/>
              <a:cs typeface="Calibri"/>
              <a:sym typeface="Calibri"/>
            </a:endParaRPr>
          </a:p>
        </p:txBody>
      </p:sp>
      <p:sp>
        <p:nvSpPr>
          <p:cNvPr id="177" name="Google Shape;177;p13"/>
          <p:cNvSpPr/>
          <p:nvPr/>
        </p:nvSpPr>
        <p:spPr>
          <a:xfrm>
            <a:off x="1228725" y="536257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Stronger 2030 targets in line with 1.5 degrees</a:t>
            </a:r>
            <a:endParaRPr b="0" i="0" sz="3600" u="none" cap="none" strike="noStrike">
              <a:solidFill>
                <a:srgbClr val="0B0E35"/>
              </a:solidFill>
              <a:latin typeface="Calibri"/>
              <a:ea typeface="Calibri"/>
              <a:cs typeface="Calibri"/>
              <a:sym typeface="Calibri"/>
            </a:endParaRPr>
          </a:p>
        </p:txBody>
      </p:sp>
      <p:sp>
        <p:nvSpPr>
          <p:cNvPr id="178" name="Google Shape;178;p13"/>
          <p:cNvSpPr/>
          <p:nvPr/>
        </p:nvSpPr>
        <p:spPr>
          <a:xfrm>
            <a:off x="4733925" y="536257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Commitment to net zero emissions by mid century</a:t>
            </a:r>
            <a:endParaRPr b="0" i="0" sz="3600" u="none" cap="none" strike="noStrike">
              <a:solidFill>
                <a:srgbClr val="0B0E35"/>
              </a:solidFill>
              <a:latin typeface="Calibri"/>
              <a:ea typeface="Calibri"/>
              <a:cs typeface="Calibri"/>
              <a:sym typeface="Calibri"/>
            </a:endParaRPr>
          </a:p>
        </p:txBody>
      </p:sp>
      <p:sp>
        <p:nvSpPr>
          <p:cNvPr id="179" name="Google Shape;179;p13"/>
          <p:cNvSpPr/>
          <p:nvPr/>
        </p:nvSpPr>
        <p:spPr>
          <a:xfrm>
            <a:off x="8239125" y="536257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Effective domestic policies and just transition plans</a:t>
            </a:r>
            <a:endParaRPr b="0" i="0" sz="3600" u="none" cap="none" strike="noStrike">
              <a:solidFill>
                <a:srgbClr val="0B0E35"/>
              </a:solidFill>
              <a:latin typeface="Calibri"/>
              <a:ea typeface="Calibri"/>
              <a:cs typeface="Calibri"/>
              <a:sym typeface="Calibri"/>
            </a:endParaRPr>
          </a:p>
        </p:txBody>
      </p:sp>
      <p:sp>
        <p:nvSpPr>
          <p:cNvPr id="180" name="Google Shape;180;p13"/>
          <p:cNvSpPr/>
          <p:nvPr/>
        </p:nvSpPr>
        <p:spPr>
          <a:xfrm>
            <a:off x="11744325" y="5362575"/>
            <a:ext cx="307657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Complementary COVID-19 stimulus</a:t>
            </a:r>
            <a:endParaRPr b="0" i="0" sz="3600" u="none" cap="none" strike="noStrike">
              <a:solidFill>
                <a:srgbClr val="0B0E35"/>
              </a:solidFill>
              <a:latin typeface="Calibri"/>
              <a:ea typeface="Calibri"/>
              <a:cs typeface="Calibri"/>
              <a:sym typeface="Calibri"/>
            </a:endParaRPr>
          </a:p>
        </p:txBody>
      </p:sp>
      <p:sp>
        <p:nvSpPr>
          <p:cNvPr id="181" name="Google Shape;181;p13"/>
          <p:cNvSpPr/>
          <p:nvPr/>
        </p:nvSpPr>
        <p:spPr>
          <a:xfrm>
            <a:off x="15249525" y="536257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Mandatory TCFD disclosure</a:t>
            </a:r>
            <a:endParaRPr b="0" i="0" sz="3600" u="none" cap="none" strike="noStrike">
              <a:solidFill>
                <a:srgbClr val="0B0E35"/>
              </a:solidFill>
              <a:latin typeface="Calibri"/>
              <a:ea typeface="Calibri"/>
              <a:cs typeface="Calibri"/>
              <a:sym typeface="Calibri"/>
            </a:endParaRPr>
          </a:p>
        </p:txBody>
      </p:sp>
      <p:sp>
        <p:nvSpPr>
          <p:cNvPr id="182" name="Google Shape;182;p13"/>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pic>
        <p:nvPicPr>
          <p:cNvPr descr="preencoded.png" id="183" name="Google Shape;183;p13"/>
          <p:cNvPicPr preferRelativeResize="0"/>
          <p:nvPr/>
        </p:nvPicPr>
        <p:blipFill rotWithShape="1">
          <a:blip r:embed="rId5">
            <a:alphaModFix/>
          </a:blip>
          <a:srcRect b="0" l="0" r="0" t="0"/>
          <a:stretch/>
        </p:blipFill>
        <p:spPr>
          <a:xfrm>
            <a:off x="1571625" y="9324975"/>
            <a:ext cx="15144751" cy="457200"/>
          </a:xfrm>
          <a:prstGeom prst="rect">
            <a:avLst/>
          </a:prstGeom>
          <a:noFill/>
          <a:ln>
            <a:noFill/>
          </a:ln>
        </p:spPr>
      </p:pic>
      <p:sp>
        <p:nvSpPr>
          <p:cNvPr id="184" name="Google Shape;184;p13"/>
          <p:cNvSpPr/>
          <p:nvPr/>
        </p:nvSpPr>
        <p:spPr>
          <a:xfrm>
            <a:off x="14820900" y="9496425"/>
            <a:ext cx="247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185" name="Google Shape;185;p13"/>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0" name="Shape 190"/>
        <p:cNvGrpSpPr/>
        <p:nvPr/>
      </p:nvGrpSpPr>
      <p:grpSpPr>
        <a:xfrm>
          <a:off x="0" y="0"/>
          <a:ext cx="0" cy="0"/>
          <a:chOff x="0" y="0"/>
          <a:chExt cx="0" cy="0"/>
        </a:xfrm>
      </p:grpSpPr>
      <p:pic>
        <p:nvPicPr>
          <p:cNvPr descr="preencoded.png" id="191" name="Google Shape;191;p14"/>
          <p:cNvPicPr preferRelativeResize="0"/>
          <p:nvPr/>
        </p:nvPicPr>
        <p:blipFill rotWithShape="1">
          <a:blip r:embed="rId3">
            <a:alphaModFix/>
          </a:blip>
          <a:srcRect b="0" l="0" r="0" t="0"/>
          <a:stretch/>
        </p:blipFill>
        <p:spPr>
          <a:xfrm>
            <a:off x="0" y="0"/>
            <a:ext cx="12484451" cy="9496424"/>
          </a:xfrm>
          <a:prstGeom prst="rect">
            <a:avLst/>
          </a:prstGeom>
          <a:noFill/>
          <a:ln>
            <a:noFill/>
          </a:ln>
        </p:spPr>
      </p:pic>
      <p:pic>
        <p:nvPicPr>
          <p:cNvPr descr="preencoded.png" id="192" name="Google Shape;192;p14"/>
          <p:cNvPicPr preferRelativeResize="0"/>
          <p:nvPr/>
        </p:nvPicPr>
        <p:blipFill rotWithShape="1">
          <a:blip r:embed="rId4">
            <a:alphaModFix/>
          </a:blip>
          <a:srcRect b="0" l="0" r="10015" t="0"/>
          <a:stretch/>
        </p:blipFill>
        <p:spPr>
          <a:xfrm flipH="1">
            <a:off x="0" y="0"/>
            <a:ext cx="10689450" cy="7744676"/>
          </a:xfrm>
          <a:prstGeom prst="rect">
            <a:avLst/>
          </a:prstGeom>
          <a:noFill/>
          <a:ln>
            <a:noFill/>
          </a:ln>
        </p:spPr>
      </p:pic>
      <p:pic>
        <p:nvPicPr>
          <p:cNvPr descr="preencoded.png" id="193" name="Google Shape;193;p14"/>
          <p:cNvPicPr preferRelativeResize="0"/>
          <p:nvPr/>
        </p:nvPicPr>
        <p:blipFill rotWithShape="1">
          <a:blip r:embed="rId5">
            <a:alphaModFix/>
          </a:blip>
          <a:srcRect b="0" l="0" r="0" t="0"/>
          <a:stretch/>
        </p:blipFill>
        <p:spPr>
          <a:xfrm>
            <a:off x="1571625" y="9324975"/>
            <a:ext cx="15144751" cy="457200"/>
          </a:xfrm>
          <a:prstGeom prst="rect">
            <a:avLst/>
          </a:prstGeom>
          <a:noFill/>
          <a:ln>
            <a:noFill/>
          </a:ln>
        </p:spPr>
      </p:pic>
      <p:pic>
        <p:nvPicPr>
          <p:cNvPr descr="preencoded.png" id="194" name="Google Shape;194;p14"/>
          <p:cNvPicPr preferRelativeResize="0"/>
          <p:nvPr/>
        </p:nvPicPr>
        <p:blipFill rotWithShape="1">
          <a:blip r:embed="rId6">
            <a:alphaModFix/>
          </a:blip>
          <a:srcRect b="0" l="0" r="0" t="0"/>
          <a:stretch/>
        </p:blipFill>
        <p:spPr>
          <a:xfrm>
            <a:off x="8939675" y="1732963"/>
            <a:ext cx="7915026" cy="6629400"/>
          </a:xfrm>
          <a:prstGeom prst="rect">
            <a:avLst/>
          </a:prstGeom>
          <a:noFill/>
          <a:ln>
            <a:noFill/>
          </a:ln>
        </p:spPr>
      </p:pic>
      <p:sp>
        <p:nvSpPr>
          <p:cNvPr id="195" name="Google Shape;195;p14"/>
          <p:cNvSpPr/>
          <p:nvPr/>
        </p:nvSpPr>
        <p:spPr>
          <a:xfrm>
            <a:off x="14820900" y="9496425"/>
            <a:ext cx="22806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196" name="Google Shape;196;p14"/>
          <p:cNvSpPr/>
          <p:nvPr/>
        </p:nvSpPr>
        <p:spPr>
          <a:xfrm>
            <a:off x="1170125" y="2498365"/>
            <a:ext cx="10144200" cy="4499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4000" u="none" cap="none" strike="noStrike">
                <a:solidFill>
                  <a:srgbClr val="0B0E35"/>
                </a:solidFill>
                <a:latin typeface="Roboto Condensed"/>
                <a:ea typeface="Roboto Condensed"/>
                <a:cs typeface="Roboto Condensed"/>
                <a:sym typeface="Roboto Condensed"/>
              </a:rPr>
              <a:t>Join the </a:t>
            </a:r>
            <a:endParaRPr b="1" i="0" sz="14000" u="none" cap="none" strike="noStrike">
              <a:solidFill>
                <a:srgbClr val="0B0E35"/>
              </a:solidFill>
              <a:latin typeface="Roboto Condensed"/>
              <a:ea typeface="Roboto Condensed"/>
              <a:cs typeface="Roboto Condensed"/>
              <a:sym typeface="Roboto Condensed"/>
            </a:endParaRPr>
          </a:p>
          <a:p>
            <a:pPr indent="0" lvl="0" marL="0" marR="0" rtl="0" algn="l">
              <a:lnSpc>
                <a:spcPct val="116666"/>
              </a:lnSpc>
              <a:spcBef>
                <a:spcPts val="0"/>
              </a:spcBef>
              <a:spcAft>
                <a:spcPts val="0"/>
              </a:spcAft>
              <a:buNone/>
            </a:pPr>
            <a:r>
              <a:rPr b="1" i="0" lang="en-US" sz="14000" u="none" cap="none" strike="noStrike">
                <a:solidFill>
                  <a:srgbClr val="0B0E35"/>
                </a:solidFill>
                <a:latin typeface="Roboto Condensed"/>
                <a:ea typeface="Roboto Condensed"/>
                <a:cs typeface="Roboto Condensed"/>
                <a:sym typeface="Roboto Condensed"/>
              </a:rPr>
              <a:t>statement</a:t>
            </a:r>
            <a:endParaRPr b="0" i="0" sz="14000" u="none" cap="none" strike="noStrike">
              <a:solidFill>
                <a:schemeClr val="dk1"/>
              </a:solidFill>
              <a:latin typeface="Calibri"/>
              <a:ea typeface="Calibri"/>
              <a:cs typeface="Calibri"/>
              <a:sym typeface="Calibri"/>
            </a:endParaRPr>
          </a:p>
        </p:txBody>
      </p:sp>
      <p:sp>
        <p:nvSpPr>
          <p:cNvPr id="197" name="Google Shape;197;p14"/>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198" name="Google Shape;198;p14"/>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0E35"/>
        </a:solidFill>
      </p:bgPr>
    </p:bg>
    <p:spTree>
      <p:nvGrpSpPr>
        <p:cNvPr id="203" name="Shape 203"/>
        <p:cNvGrpSpPr/>
        <p:nvPr/>
      </p:nvGrpSpPr>
      <p:grpSpPr>
        <a:xfrm>
          <a:off x="0" y="0"/>
          <a:ext cx="0" cy="0"/>
          <a:chOff x="0" y="0"/>
          <a:chExt cx="0" cy="0"/>
        </a:xfrm>
      </p:grpSpPr>
      <p:pic>
        <p:nvPicPr>
          <p:cNvPr descr="preencoded.png" id="204" name="Google Shape;204;p15"/>
          <p:cNvPicPr preferRelativeResize="0"/>
          <p:nvPr/>
        </p:nvPicPr>
        <p:blipFill rotWithShape="1">
          <a:blip r:embed="rId3">
            <a:alphaModFix/>
          </a:blip>
          <a:srcRect b="0" l="0" r="0" t="0"/>
          <a:stretch/>
        </p:blipFill>
        <p:spPr>
          <a:xfrm>
            <a:off x="1571625" y="9315450"/>
            <a:ext cx="15144750" cy="476250"/>
          </a:xfrm>
          <a:prstGeom prst="rect">
            <a:avLst/>
          </a:prstGeom>
          <a:noFill/>
          <a:ln>
            <a:noFill/>
          </a:ln>
        </p:spPr>
      </p:pic>
      <p:pic>
        <p:nvPicPr>
          <p:cNvPr descr="preencoded.png" id="205" name="Google Shape;205;p15"/>
          <p:cNvPicPr preferRelativeResize="0"/>
          <p:nvPr/>
        </p:nvPicPr>
        <p:blipFill rotWithShape="1">
          <a:blip r:embed="rId4">
            <a:alphaModFix/>
          </a:blip>
          <a:srcRect b="0" l="0" r="0" t="0"/>
          <a:stretch/>
        </p:blipFill>
        <p:spPr>
          <a:xfrm>
            <a:off x="0" y="0"/>
            <a:ext cx="18288000" cy="8210276"/>
          </a:xfrm>
          <a:prstGeom prst="rect">
            <a:avLst/>
          </a:prstGeom>
          <a:noFill/>
          <a:ln>
            <a:noFill/>
          </a:ln>
        </p:spPr>
      </p:pic>
      <p:pic>
        <p:nvPicPr>
          <p:cNvPr descr="preencoded.png" id="206" name="Google Shape;206;p15"/>
          <p:cNvPicPr preferRelativeResize="0"/>
          <p:nvPr/>
        </p:nvPicPr>
        <p:blipFill rotWithShape="1">
          <a:blip r:embed="rId5">
            <a:alphaModFix amt="11000"/>
          </a:blip>
          <a:srcRect b="0" l="0" r="0" t="0"/>
          <a:stretch/>
        </p:blipFill>
        <p:spPr>
          <a:xfrm>
            <a:off x="-193200" y="0"/>
            <a:ext cx="8669100" cy="7896350"/>
          </a:xfrm>
          <a:prstGeom prst="rect">
            <a:avLst/>
          </a:prstGeom>
          <a:noFill/>
          <a:ln>
            <a:noFill/>
          </a:ln>
        </p:spPr>
      </p:pic>
      <p:sp>
        <p:nvSpPr>
          <p:cNvPr id="207" name="Google Shape;207;p15"/>
          <p:cNvSpPr/>
          <p:nvPr/>
        </p:nvSpPr>
        <p:spPr>
          <a:xfrm>
            <a:off x="1571625" y="9496425"/>
            <a:ext cx="14790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08" name="Google Shape;208;p15"/>
          <p:cNvSpPr/>
          <p:nvPr/>
        </p:nvSpPr>
        <p:spPr>
          <a:xfrm>
            <a:off x="14820900" y="9496425"/>
            <a:ext cx="2369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09" name="Google Shape;209;p15"/>
          <p:cNvSpPr/>
          <p:nvPr/>
        </p:nvSpPr>
        <p:spPr>
          <a:xfrm>
            <a:off x="4970650" y="3030325"/>
            <a:ext cx="11672700" cy="3619500"/>
          </a:xfrm>
          <a:prstGeom prst="rect">
            <a:avLst/>
          </a:prstGeom>
          <a:noFill/>
          <a:ln>
            <a:noFill/>
          </a:ln>
        </p:spPr>
        <p:txBody>
          <a:bodyPr anchorCtr="0" anchor="t" bIns="0" lIns="0" spcFirstLastPara="1" rIns="0" wrap="square" tIns="0">
            <a:noAutofit/>
          </a:bodyPr>
          <a:lstStyle/>
          <a:p>
            <a:pPr indent="0" lvl="0" marL="0" marR="0" rtl="0" algn="r">
              <a:lnSpc>
                <a:spcPct val="116666"/>
              </a:lnSpc>
              <a:spcBef>
                <a:spcPts val="0"/>
              </a:spcBef>
              <a:spcAft>
                <a:spcPts val="0"/>
              </a:spcAft>
              <a:buNone/>
            </a:pPr>
            <a:r>
              <a:rPr b="1" i="0" lang="en-US" sz="10800" u="none" cap="none" strike="noStrike">
                <a:solidFill>
                  <a:srgbClr val="7EFF7C"/>
                </a:solidFill>
                <a:latin typeface="Roboto Condensed"/>
                <a:ea typeface="Roboto Condensed"/>
                <a:cs typeface="Roboto Condensed"/>
                <a:sym typeface="Roboto Condensed"/>
              </a:rPr>
              <a:t>3. The Power of </a:t>
            </a:r>
            <a:br>
              <a:rPr b="1" i="0" lang="en-US" sz="10800" u="none" cap="none" strike="noStrike">
                <a:solidFill>
                  <a:srgbClr val="7EFF7C"/>
                </a:solidFill>
                <a:latin typeface="Roboto Condensed"/>
                <a:ea typeface="Roboto Condensed"/>
                <a:cs typeface="Roboto Condensed"/>
                <a:sym typeface="Roboto Condensed"/>
              </a:rPr>
            </a:br>
            <a:r>
              <a:rPr b="1" i="0" lang="en-US" sz="10800" u="none" cap="none" strike="noStrike">
                <a:solidFill>
                  <a:srgbClr val="7EFF7C"/>
                </a:solidFill>
                <a:latin typeface="Roboto Condensed"/>
                <a:ea typeface="Roboto Condensed"/>
                <a:cs typeface="Roboto Condensed"/>
                <a:sym typeface="Roboto Condensed"/>
              </a:rPr>
              <a:t>Investor Advocacy</a:t>
            </a:r>
            <a:endParaRPr b="0" i="0" sz="10800" u="none" cap="none" strike="noStrike">
              <a:solidFill>
                <a:schemeClr val="dk1"/>
              </a:solidFill>
              <a:latin typeface="Calibri"/>
              <a:ea typeface="Calibri"/>
              <a:cs typeface="Calibri"/>
              <a:sym typeface="Calibri"/>
            </a:endParaRPr>
          </a:p>
        </p:txBody>
      </p:sp>
      <p:sp>
        <p:nvSpPr>
          <p:cNvPr id="210" name="Google Shape;210;p15"/>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pic>
        <p:nvPicPr>
          <p:cNvPr descr="preencoded.png" id="216" name="Google Shape;216;p16"/>
          <p:cNvPicPr preferRelativeResize="0"/>
          <p:nvPr/>
        </p:nvPicPr>
        <p:blipFill rotWithShape="1">
          <a:blip r:embed="rId3">
            <a:alphaModFix/>
          </a:blip>
          <a:srcRect b="2959" l="0" r="0" t="0"/>
          <a:stretch/>
        </p:blipFill>
        <p:spPr>
          <a:xfrm>
            <a:off x="6134100" y="0"/>
            <a:ext cx="12153899" cy="10287000"/>
          </a:xfrm>
          <a:prstGeom prst="rect">
            <a:avLst/>
          </a:prstGeom>
          <a:noFill/>
          <a:ln>
            <a:noFill/>
          </a:ln>
        </p:spPr>
      </p:pic>
      <p:pic>
        <p:nvPicPr>
          <p:cNvPr descr="preencoded.png" id="217" name="Google Shape;217;p16"/>
          <p:cNvPicPr preferRelativeResize="0"/>
          <p:nvPr/>
        </p:nvPicPr>
        <p:blipFill rotWithShape="1">
          <a:blip r:embed="rId4">
            <a:alphaModFix amt="58000"/>
          </a:blip>
          <a:srcRect b="0" l="0" r="0" t="0"/>
          <a:stretch/>
        </p:blipFill>
        <p:spPr>
          <a:xfrm>
            <a:off x="8515350" y="0"/>
            <a:ext cx="9772650" cy="10287000"/>
          </a:xfrm>
          <a:prstGeom prst="rect">
            <a:avLst/>
          </a:prstGeom>
          <a:noFill/>
          <a:ln>
            <a:noFill/>
          </a:ln>
        </p:spPr>
      </p:pic>
      <p:pic>
        <p:nvPicPr>
          <p:cNvPr descr="preencoded.png" id="218" name="Google Shape;218;p16"/>
          <p:cNvPicPr preferRelativeResize="0"/>
          <p:nvPr/>
        </p:nvPicPr>
        <p:blipFill rotWithShape="1">
          <a:blip r:embed="rId5">
            <a:alphaModFix/>
          </a:blip>
          <a:srcRect b="0" l="0" r="0" t="0"/>
          <a:stretch/>
        </p:blipFill>
        <p:spPr>
          <a:xfrm>
            <a:off x="1571625" y="9315450"/>
            <a:ext cx="15144750" cy="476250"/>
          </a:xfrm>
          <a:prstGeom prst="rect">
            <a:avLst/>
          </a:prstGeom>
          <a:noFill/>
          <a:ln>
            <a:noFill/>
          </a:ln>
        </p:spPr>
      </p:pic>
      <p:sp>
        <p:nvSpPr>
          <p:cNvPr id="219" name="Google Shape;219;p16"/>
          <p:cNvSpPr/>
          <p:nvPr/>
        </p:nvSpPr>
        <p:spPr>
          <a:xfrm>
            <a:off x="1571625" y="9496425"/>
            <a:ext cx="11049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20" name="Google Shape;220;p16"/>
          <p:cNvSpPr/>
          <p:nvPr/>
        </p:nvSpPr>
        <p:spPr>
          <a:xfrm>
            <a:off x="14820900" y="9496425"/>
            <a:ext cx="2573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21" name="Google Shape;221;p16"/>
          <p:cNvSpPr/>
          <p:nvPr/>
        </p:nvSpPr>
        <p:spPr>
          <a:xfrm>
            <a:off x="1501675" y="1827475"/>
            <a:ext cx="12815100" cy="54291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COP26 in Glasgow</a:t>
            </a:r>
            <a:r>
              <a:rPr b="1" lang="en-US" sz="10800">
                <a:solidFill>
                  <a:srgbClr val="0B0E35"/>
                </a:solidFill>
                <a:latin typeface="Roboto Condensed"/>
                <a:ea typeface="Roboto Condensed"/>
                <a:cs typeface="Roboto Condensed"/>
                <a:sym typeface="Roboto Condensed"/>
              </a:rPr>
              <a:t>:</a:t>
            </a:r>
            <a:endParaRPr b="1" sz="10800">
              <a:solidFill>
                <a:srgbClr val="0B0E35"/>
              </a:solidFill>
              <a:latin typeface="Roboto Condensed"/>
              <a:ea typeface="Roboto Condensed"/>
              <a:cs typeface="Roboto Condensed"/>
              <a:sym typeface="Roboto Condensed"/>
            </a:endParaRPr>
          </a:p>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a key moment for </a:t>
            </a:r>
            <a:br>
              <a:rPr b="1" i="0" lang="en-US" sz="10800" u="none" cap="none" strike="noStrike">
                <a:solidFill>
                  <a:srgbClr val="0B0E35"/>
                </a:solidFill>
                <a:latin typeface="Roboto Condensed"/>
                <a:ea typeface="Roboto Condensed"/>
                <a:cs typeface="Roboto Condensed"/>
                <a:sym typeface="Roboto Condensed"/>
              </a:rPr>
            </a:br>
            <a:r>
              <a:rPr b="1" i="0" lang="en-US" sz="10800" u="none" cap="none" strike="noStrike">
                <a:solidFill>
                  <a:srgbClr val="0B0E35"/>
                </a:solidFill>
                <a:latin typeface="Roboto Condensed"/>
                <a:ea typeface="Roboto Condensed"/>
                <a:cs typeface="Roboto Condensed"/>
                <a:sym typeface="Roboto Condensed"/>
              </a:rPr>
              <a:t>global climate action</a:t>
            </a:r>
            <a:endParaRPr b="0" i="0" sz="10800" u="none" cap="none" strike="noStrike">
              <a:solidFill>
                <a:schemeClr val="dk1"/>
              </a:solidFill>
              <a:latin typeface="Calibri"/>
              <a:ea typeface="Calibri"/>
              <a:cs typeface="Calibri"/>
              <a:sym typeface="Calibri"/>
            </a:endParaRPr>
          </a:p>
        </p:txBody>
      </p:sp>
      <p:sp>
        <p:nvSpPr>
          <p:cNvPr id="222" name="Google Shape;222;p16"/>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7" name="Shape 227"/>
        <p:cNvGrpSpPr/>
        <p:nvPr/>
      </p:nvGrpSpPr>
      <p:grpSpPr>
        <a:xfrm>
          <a:off x="0" y="0"/>
          <a:ext cx="0" cy="0"/>
          <a:chOff x="0" y="0"/>
          <a:chExt cx="0" cy="0"/>
        </a:xfrm>
      </p:grpSpPr>
      <p:pic>
        <p:nvPicPr>
          <p:cNvPr descr="preencoded.png" id="228" name="Google Shape;228;p17"/>
          <p:cNvPicPr preferRelativeResize="0"/>
          <p:nvPr/>
        </p:nvPicPr>
        <p:blipFill rotWithShape="1">
          <a:blip r:embed="rId3">
            <a:alphaModFix/>
          </a:blip>
          <a:srcRect b="0" l="0" r="0" t="0"/>
          <a:stretch/>
        </p:blipFill>
        <p:spPr>
          <a:xfrm>
            <a:off x="0" y="0"/>
            <a:ext cx="18288000" cy="10306050"/>
          </a:xfrm>
          <a:prstGeom prst="rect">
            <a:avLst/>
          </a:prstGeom>
          <a:noFill/>
          <a:ln>
            <a:noFill/>
          </a:ln>
        </p:spPr>
      </p:pic>
      <p:pic>
        <p:nvPicPr>
          <p:cNvPr descr="preencoded.png" id="229" name="Google Shape;229;p17"/>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pic>
        <p:nvPicPr>
          <p:cNvPr descr="preencoded.png" id="230" name="Google Shape;230;p17"/>
          <p:cNvPicPr preferRelativeResize="0"/>
          <p:nvPr/>
        </p:nvPicPr>
        <p:blipFill rotWithShape="1">
          <a:blip r:embed="rId5">
            <a:alphaModFix/>
          </a:blip>
          <a:srcRect b="0" l="0" r="0" t="0"/>
          <a:stretch/>
        </p:blipFill>
        <p:spPr>
          <a:xfrm>
            <a:off x="0" y="0"/>
            <a:ext cx="18288000" cy="10306050"/>
          </a:xfrm>
          <a:prstGeom prst="rect">
            <a:avLst/>
          </a:prstGeom>
          <a:noFill/>
          <a:ln>
            <a:noFill/>
          </a:ln>
        </p:spPr>
      </p:pic>
      <p:sp>
        <p:nvSpPr>
          <p:cNvPr id="231" name="Google Shape;231;p17"/>
          <p:cNvSpPr/>
          <p:nvPr/>
        </p:nvSpPr>
        <p:spPr>
          <a:xfrm>
            <a:off x="1571625" y="9496425"/>
            <a:ext cx="11049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32" name="Google Shape;232;p17"/>
          <p:cNvSpPr/>
          <p:nvPr/>
        </p:nvSpPr>
        <p:spPr>
          <a:xfrm>
            <a:off x="14820900" y="9496425"/>
            <a:ext cx="188595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t>
            </a:r>
            <a:endParaRPr b="0" i="0" sz="1575" u="none" cap="none" strike="noStrike">
              <a:solidFill>
                <a:schemeClr val="dk1"/>
              </a:solidFill>
              <a:latin typeface="Calibri"/>
              <a:ea typeface="Calibri"/>
              <a:cs typeface="Calibri"/>
              <a:sym typeface="Calibri"/>
            </a:endParaRPr>
          </a:p>
        </p:txBody>
      </p:sp>
      <p:sp>
        <p:nvSpPr>
          <p:cNvPr id="233" name="Google Shape;233;p17"/>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pic>
        <p:nvPicPr>
          <p:cNvPr descr="preencoded.png" id="234" name="Google Shape;234;p17"/>
          <p:cNvPicPr preferRelativeResize="0"/>
          <p:nvPr/>
        </p:nvPicPr>
        <p:blipFill rotWithShape="1">
          <a:blip r:embed="rId6">
            <a:alphaModFix amt="43000"/>
          </a:blip>
          <a:srcRect b="3297" l="0" r="0" t="0"/>
          <a:stretch/>
        </p:blipFill>
        <p:spPr>
          <a:xfrm flipH="1">
            <a:off x="0" y="0"/>
            <a:ext cx="11216774" cy="10306051"/>
          </a:xfrm>
          <a:prstGeom prst="rect">
            <a:avLst/>
          </a:prstGeom>
          <a:noFill/>
          <a:ln>
            <a:noFill/>
          </a:ln>
        </p:spPr>
      </p:pic>
      <p:sp>
        <p:nvSpPr>
          <p:cNvPr id="235" name="Google Shape;235;p17"/>
          <p:cNvSpPr/>
          <p:nvPr/>
        </p:nvSpPr>
        <p:spPr>
          <a:xfrm>
            <a:off x="1571625" y="2038350"/>
            <a:ext cx="15135225" cy="12096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7200" u="none" cap="none" strike="noStrike">
                <a:solidFill>
                  <a:srgbClr val="7EFF7C"/>
                </a:solidFill>
                <a:latin typeface="Roboto Condensed"/>
                <a:ea typeface="Roboto Condensed"/>
                <a:cs typeface="Roboto Condensed"/>
                <a:sym typeface="Roboto Condensed"/>
              </a:rPr>
              <a:t>Investors can be powerful influencers </a:t>
            </a:r>
            <a:r>
              <a:rPr b="1" lang="en-US" sz="7200">
                <a:solidFill>
                  <a:srgbClr val="7EFF7C"/>
                </a:solidFill>
                <a:latin typeface="Roboto Condensed"/>
                <a:ea typeface="Roboto Condensed"/>
                <a:cs typeface="Roboto Condensed"/>
                <a:sym typeface="Roboto Condensed"/>
              </a:rPr>
              <a:t>of government policy</a:t>
            </a:r>
            <a:endParaRPr b="0" i="0" sz="7200" u="none" cap="none" strike="noStrike">
              <a:solidFill>
                <a:schemeClr val="dk1"/>
              </a:solidFill>
              <a:latin typeface="Calibri"/>
              <a:ea typeface="Calibri"/>
              <a:cs typeface="Calibri"/>
              <a:sym typeface="Calibri"/>
            </a:endParaRPr>
          </a:p>
        </p:txBody>
      </p:sp>
      <p:sp>
        <p:nvSpPr>
          <p:cNvPr id="236" name="Google Shape;236;p17"/>
          <p:cNvSpPr/>
          <p:nvPr/>
        </p:nvSpPr>
        <p:spPr>
          <a:xfrm>
            <a:off x="1571625" y="4836775"/>
            <a:ext cx="15720600" cy="180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FFFFFF"/>
                </a:solidFill>
                <a:latin typeface="Roboto Condensed"/>
                <a:ea typeface="Roboto Condensed"/>
                <a:cs typeface="Roboto Condensed"/>
                <a:sym typeface="Roboto Condensed"/>
              </a:rPr>
              <a:t>Over 600 potential ambassadors for the 2021 Global Investor Statement to Governments on the Climate Crisis</a:t>
            </a:r>
            <a:endParaRPr b="0" i="0" sz="5400" u="none" cap="none" strike="noStrike">
              <a:solidFill>
                <a:schemeClr val="dk1"/>
              </a:solidFill>
              <a:latin typeface="Calibri"/>
              <a:ea typeface="Calibri"/>
              <a:cs typeface="Calibri"/>
              <a:sym typeface="Calibri"/>
            </a:endParaRPr>
          </a:p>
        </p:txBody>
      </p:sp>
      <p:pic>
        <p:nvPicPr>
          <p:cNvPr descr="preencoded.png" id="237" name="Google Shape;237;p17"/>
          <p:cNvPicPr preferRelativeResize="0"/>
          <p:nvPr/>
        </p:nvPicPr>
        <p:blipFill rotWithShape="1">
          <a:blip r:embed="rId7">
            <a:alphaModFix/>
          </a:blip>
          <a:srcRect b="0" l="0" r="0" t="0"/>
          <a:stretch/>
        </p:blipFill>
        <p:spPr>
          <a:xfrm>
            <a:off x="1571625" y="9315450"/>
            <a:ext cx="15144751" cy="476250"/>
          </a:xfrm>
          <a:prstGeom prst="rect">
            <a:avLst/>
          </a:prstGeom>
          <a:noFill/>
          <a:ln>
            <a:noFill/>
          </a:ln>
        </p:spPr>
      </p:pic>
      <p:sp>
        <p:nvSpPr>
          <p:cNvPr id="238" name="Google Shape;238;p17"/>
          <p:cNvSpPr/>
          <p:nvPr/>
        </p:nvSpPr>
        <p:spPr>
          <a:xfrm>
            <a:off x="1571625" y="9496425"/>
            <a:ext cx="1784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39" name="Google Shape;239;p17"/>
          <p:cNvSpPr/>
          <p:nvPr/>
        </p:nvSpPr>
        <p:spPr>
          <a:xfrm>
            <a:off x="14820900" y="9496425"/>
            <a:ext cx="20898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4" name="Shape 244"/>
        <p:cNvGrpSpPr/>
        <p:nvPr/>
      </p:nvGrpSpPr>
      <p:grpSpPr>
        <a:xfrm>
          <a:off x="0" y="0"/>
          <a:ext cx="0" cy="0"/>
          <a:chOff x="0" y="0"/>
          <a:chExt cx="0" cy="0"/>
        </a:xfrm>
      </p:grpSpPr>
      <p:pic>
        <p:nvPicPr>
          <p:cNvPr descr="preencoded.png" id="245" name="Google Shape;245;p18"/>
          <p:cNvPicPr preferRelativeResize="0"/>
          <p:nvPr/>
        </p:nvPicPr>
        <p:blipFill rotWithShape="1">
          <a:blip r:embed="rId3">
            <a:alphaModFix/>
          </a:blip>
          <a:srcRect b="0" l="0" r="0" t="0"/>
          <a:stretch/>
        </p:blipFill>
        <p:spPr>
          <a:xfrm>
            <a:off x="0" y="4762500"/>
            <a:ext cx="18288000" cy="5524500"/>
          </a:xfrm>
          <a:prstGeom prst="rect">
            <a:avLst/>
          </a:prstGeom>
          <a:noFill/>
          <a:ln>
            <a:noFill/>
          </a:ln>
        </p:spPr>
      </p:pic>
      <p:pic>
        <p:nvPicPr>
          <p:cNvPr descr="preencoded.png" id="246" name="Google Shape;246;p18"/>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pic>
        <p:nvPicPr>
          <p:cNvPr descr="preencoded.png" id="247" name="Google Shape;247;p18"/>
          <p:cNvPicPr preferRelativeResize="0"/>
          <p:nvPr/>
        </p:nvPicPr>
        <p:blipFill rotWithShape="1">
          <a:blip r:embed="rId5">
            <a:alphaModFix/>
          </a:blip>
          <a:srcRect b="0" l="0" r="0" t="0"/>
          <a:stretch/>
        </p:blipFill>
        <p:spPr>
          <a:xfrm>
            <a:off x="0" y="0"/>
            <a:ext cx="18288000" cy="7372350"/>
          </a:xfrm>
          <a:prstGeom prst="rect">
            <a:avLst/>
          </a:prstGeom>
          <a:noFill/>
          <a:ln>
            <a:noFill/>
          </a:ln>
        </p:spPr>
      </p:pic>
      <p:sp>
        <p:nvSpPr>
          <p:cNvPr id="248" name="Google Shape;248;p18"/>
          <p:cNvSpPr/>
          <p:nvPr/>
        </p:nvSpPr>
        <p:spPr>
          <a:xfrm>
            <a:off x="1571625" y="9496425"/>
            <a:ext cx="16062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49" name="Google Shape;249;p18"/>
          <p:cNvSpPr/>
          <p:nvPr/>
        </p:nvSpPr>
        <p:spPr>
          <a:xfrm>
            <a:off x="14820900" y="9496425"/>
            <a:ext cx="2369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50" name="Google Shape;250;p18"/>
          <p:cNvSpPr/>
          <p:nvPr/>
        </p:nvSpPr>
        <p:spPr>
          <a:xfrm>
            <a:off x="1571625" y="2558475"/>
            <a:ext cx="14601600" cy="36195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4. Advocacy tools in </a:t>
            </a:r>
            <a:br>
              <a:rPr b="1" i="0" lang="en-US" sz="10800" u="none" cap="none" strike="noStrike">
                <a:solidFill>
                  <a:srgbClr val="0B0E35"/>
                </a:solidFill>
                <a:latin typeface="Roboto Condensed"/>
                <a:ea typeface="Roboto Condensed"/>
                <a:cs typeface="Roboto Condensed"/>
                <a:sym typeface="Roboto Condensed"/>
              </a:rPr>
            </a:br>
            <a:r>
              <a:rPr b="1" i="0" lang="en-US" sz="10800" u="none" cap="none" strike="noStrike">
                <a:solidFill>
                  <a:srgbClr val="0B0E35"/>
                </a:solidFill>
                <a:latin typeface="Roboto Condensed"/>
                <a:ea typeface="Roboto Condensed"/>
                <a:cs typeface="Roboto Condensed"/>
                <a:sym typeface="Roboto Condensed"/>
              </a:rPr>
              <a:t>the Investor Action Pack</a:t>
            </a:r>
            <a:endParaRPr b="0" i="0" sz="10800" u="none" cap="none" strike="noStrike">
              <a:solidFill>
                <a:schemeClr val="dk1"/>
              </a:solidFill>
              <a:latin typeface="Calibri"/>
              <a:ea typeface="Calibri"/>
              <a:cs typeface="Calibri"/>
              <a:sym typeface="Calibri"/>
            </a:endParaRPr>
          </a:p>
        </p:txBody>
      </p:sp>
      <p:sp>
        <p:nvSpPr>
          <p:cNvPr id="251" name="Google Shape;251;p18"/>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6" name="Shape 256"/>
        <p:cNvGrpSpPr/>
        <p:nvPr/>
      </p:nvGrpSpPr>
      <p:grpSpPr>
        <a:xfrm>
          <a:off x="0" y="0"/>
          <a:ext cx="0" cy="0"/>
          <a:chOff x="0" y="0"/>
          <a:chExt cx="0" cy="0"/>
        </a:xfrm>
      </p:grpSpPr>
      <p:pic>
        <p:nvPicPr>
          <p:cNvPr descr="preencoded.png" id="257" name="Google Shape;257;p19"/>
          <p:cNvPicPr preferRelativeResize="0"/>
          <p:nvPr/>
        </p:nvPicPr>
        <p:blipFill rotWithShape="1">
          <a:blip r:embed="rId3">
            <a:alphaModFix/>
          </a:blip>
          <a:srcRect b="0" l="0" r="0" t="0"/>
          <a:stretch/>
        </p:blipFill>
        <p:spPr>
          <a:xfrm flipH="1" rot="10800000">
            <a:off x="0" y="-29577"/>
            <a:ext cx="18288000" cy="5524499"/>
          </a:xfrm>
          <a:prstGeom prst="rect">
            <a:avLst/>
          </a:prstGeom>
          <a:noFill/>
          <a:ln>
            <a:noFill/>
          </a:ln>
        </p:spPr>
      </p:pic>
      <p:pic>
        <p:nvPicPr>
          <p:cNvPr descr="preencoded.png" id="258" name="Google Shape;258;p19"/>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pic>
        <p:nvPicPr>
          <p:cNvPr descr="preencoded.png" id="259" name="Google Shape;259;p19"/>
          <p:cNvPicPr preferRelativeResize="0"/>
          <p:nvPr/>
        </p:nvPicPr>
        <p:blipFill rotWithShape="1">
          <a:blip r:embed="rId5">
            <a:alphaModFix/>
          </a:blip>
          <a:srcRect b="0" l="15383" r="0" t="0"/>
          <a:stretch/>
        </p:blipFill>
        <p:spPr>
          <a:xfrm flipH="1">
            <a:off x="0" y="0"/>
            <a:ext cx="18288000" cy="2511375"/>
          </a:xfrm>
          <a:prstGeom prst="rect">
            <a:avLst/>
          </a:prstGeom>
          <a:noFill/>
          <a:ln>
            <a:noFill/>
          </a:ln>
        </p:spPr>
      </p:pic>
      <p:sp>
        <p:nvSpPr>
          <p:cNvPr id="260" name="Google Shape;260;p19"/>
          <p:cNvSpPr/>
          <p:nvPr/>
        </p:nvSpPr>
        <p:spPr>
          <a:xfrm>
            <a:off x="1571625" y="9496425"/>
            <a:ext cx="15678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61" name="Google Shape;261;p19"/>
          <p:cNvSpPr/>
          <p:nvPr/>
        </p:nvSpPr>
        <p:spPr>
          <a:xfrm>
            <a:off x="14820900" y="9496425"/>
            <a:ext cx="2102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62" name="Google Shape;262;p19"/>
          <p:cNvSpPr/>
          <p:nvPr/>
        </p:nvSpPr>
        <p:spPr>
          <a:xfrm>
            <a:off x="1571625" y="3486016"/>
            <a:ext cx="13692300" cy="300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9000" u="none" cap="none" strike="noStrike">
                <a:solidFill>
                  <a:srgbClr val="0B0E35"/>
                </a:solidFill>
                <a:latin typeface="Roboto Condensed"/>
                <a:ea typeface="Roboto Condensed"/>
                <a:cs typeface="Roboto Condensed"/>
                <a:sym typeface="Roboto Condensed"/>
              </a:rPr>
              <a:t>Request your </a:t>
            </a:r>
            <a:br>
              <a:rPr b="1" i="0" lang="en-US" sz="9000" u="none" cap="none" strike="noStrike">
                <a:solidFill>
                  <a:srgbClr val="0B0E35"/>
                </a:solidFill>
                <a:latin typeface="Roboto Condensed"/>
                <a:ea typeface="Roboto Condensed"/>
                <a:cs typeface="Roboto Condensed"/>
                <a:sym typeface="Roboto Condensed"/>
              </a:rPr>
            </a:br>
            <a:r>
              <a:rPr b="1" i="0" lang="en-US" sz="9000" u="none" cap="none" strike="noStrike">
                <a:solidFill>
                  <a:srgbClr val="0B0E35"/>
                </a:solidFill>
                <a:latin typeface="Roboto Condensed"/>
                <a:ea typeface="Roboto Condensed"/>
                <a:cs typeface="Roboto Condensed"/>
                <a:sym typeface="Roboto Condensed"/>
              </a:rPr>
              <a:t>Investor Action Pack</a:t>
            </a:r>
            <a:endParaRPr b="0" i="0" sz="9000" u="none" cap="none" strike="noStrike">
              <a:solidFill>
                <a:srgbClr val="0B0E35"/>
              </a:solidFill>
              <a:latin typeface="Calibri"/>
              <a:ea typeface="Calibri"/>
              <a:cs typeface="Calibri"/>
              <a:sym typeface="Calibri"/>
            </a:endParaRPr>
          </a:p>
        </p:txBody>
      </p:sp>
      <p:sp>
        <p:nvSpPr>
          <p:cNvPr id="263" name="Google Shape;263;p19"/>
          <p:cNvSpPr/>
          <p:nvPr/>
        </p:nvSpPr>
        <p:spPr>
          <a:xfrm>
            <a:off x="1571625" y="6981691"/>
            <a:ext cx="9603600" cy="9048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0B0E35"/>
                </a:solidFill>
                <a:latin typeface="Roboto Condensed"/>
                <a:ea typeface="Roboto Condensed"/>
                <a:cs typeface="Roboto Condensed"/>
                <a:sym typeface="Roboto Condensed"/>
              </a:rPr>
              <a:t>info@theinvestoragenda.org</a:t>
            </a:r>
            <a:endParaRPr b="0" i="0" sz="5400" u="none" cap="none" strike="noStrike">
              <a:solidFill>
                <a:schemeClr val="dk1"/>
              </a:solidFill>
              <a:latin typeface="Calibri"/>
              <a:ea typeface="Calibri"/>
              <a:cs typeface="Calibri"/>
              <a:sym typeface="Calibri"/>
            </a:endParaRPr>
          </a:p>
        </p:txBody>
      </p:sp>
      <p:sp>
        <p:nvSpPr>
          <p:cNvPr id="264" name="Google Shape;264;p19"/>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9" name="Shape 269"/>
        <p:cNvGrpSpPr/>
        <p:nvPr/>
      </p:nvGrpSpPr>
      <p:grpSpPr>
        <a:xfrm>
          <a:off x="0" y="0"/>
          <a:ext cx="0" cy="0"/>
          <a:chOff x="0" y="0"/>
          <a:chExt cx="0" cy="0"/>
        </a:xfrm>
      </p:grpSpPr>
      <p:pic>
        <p:nvPicPr>
          <p:cNvPr descr="preencoded.png" id="270" name="Google Shape;270;p20"/>
          <p:cNvPicPr preferRelativeResize="0"/>
          <p:nvPr/>
        </p:nvPicPr>
        <p:blipFill rotWithShape="1">
          <a:blip r:embed="rId3">
            <a:alphaModFix/>
          </a:blip>
          <a:srcRect b="0" l="0" r="0" t="0"/>
          <a:stretch/>
        </p:blipFill>
        <p:spPr>
          <a:xfrm>
            <a:off x="1571625" y="9324975"/>
            <a:ext cx="15144750" cy="457200"/>
          </a:xfrm>
          <a:prstGeom prst="rect">
            <a:avLst/>
          </a:prstGeom>
          <a:noFill/>
          <a:ln>
            <a:noFill/>
          </a:ln>
        </p:spPr>
      </p:pic>
      <p:pic>
        <p:nvPicPr>
          <p:cNvPr descr="preencoded.png" id="271" name="Google Shape;271;p20"/>
          <p:cNvPicPr preferRelativeResize="0"/>
          <p:nvPr/>
        </p:nvPicPr>
        <p:blipFill rotWithShape="1">
          <a:blip r:embed="rId4">
            <a:alphaModFix/>
          </a:blip>
          <a:srcRect b="0" l="0" r="0" t="0"/>
          <a:stretch/>
        </p:blipFill>
        <p:spPr>
          <a:xfrm>
            <a:off x="4381500" y="0"/>
            <a:ext cx="13906500" cy="7029450"/>
          </a:xfrm>
          <a:prstGeom prst="rect">
            <a:avLst/>
          </a:prstGeom>
          <a:noFill/>
          <a:ln>
            <a:noFill/>
          </a:ln>
        </p:spPr>
      </p:pic>
      <p:pic>
        <p:nvPicPr>
          <p:cNvPr descr="preencoded.png" id="272" name="Google Shape;272;p20"/>
          <p:cNvPicPr preferRelativeResize="0"/>
          <p:nvPr/>
        </p:nvPicPr>
        <p:blipFill rotWithShape="1">
          <a:blip r:embed="rId5">
            <a:alphaModFix/>
          </a:blip>
          <a:srcRect b="0" l="0" r="0" t="0"/>
          <a:stretch/>
        </p:blipFill>
        <p:spPr>
          <a:xfrm>
            <a:off x="1581150" y="5248275"/>
            <a:ext cx="6934200" cy="3638550"/>
          </a:xfrm>
          <a:prstGeom prst="rect">
            <a:avLst/>
          </a:prstGeom>
          <a:noFill/>
          <a:ln>
            <a:noFill/>
          </a:ln>
        </p:spPr>
      </p:pic>
      <p:pic>
        <p:nvPicPr>
          <p:cNvPr descr="preencoded.png" id="273" name="Google Shape;273;p20"/>
          <p:cNvPicPr preferRelativeResize="0"/>
          <p:nvPr/>
        </p:nvPicPr>
        <p:blipFill rotWithShape="1">
          <a:blip r:embed="rId6">
            <a:alphaModFix/>
          </a:blip>
          <a:srcRect b="0" l="0" r="0" t="0"/>
          <a:stretch/>
        </p:blipFill>
        <p:spPr>
          <a:xfrm>
            <a:off x="13011150" y="5248275"/>
            <a:ext cx="3600450" cy="3638550"/>
          </a:xfrm>
          <a:prstGeom prst="rect">
            <a:avLst/>
          </a:prstGeom>
          <a:noFill/>
          <a:ln>
            <a:noFill/>
          </a:ln>
        </p:spPr>
      </p:pic>
      <p:pic>
        <p:nvPicPr>
          <p:cNvPr descr="preencoded.png" id="274" name="Google Shape;274;p20"/>
          <p:cNvPicPr preferRelativeResize="0"/>
          <p:nvPr/>
        </p:nvPicPr>
        <p:blipFill rotWithShape="1">
          <a:blip r:embed="rId7">
            <a:alphaModFix/>
          </a:blip>
          <a:srcRect b="0" l="0" r="0" t="0"/>
          <a:stretch/>
        </p:blipFill>
        <p:spPr>
          <a:xfrm>
            <a:off x="13011150" y="1257300"/>
            <a:ext cx="3562350" cy="3638550"/>
          </a:xfrm>
          <a:prstGeom prst="rect">
            <a:avLst/>
          </a:prstGeom>
          <a:noFill/>
          <a:ln>
            <a:noFill/>
          </a:ln>
        </p:spPr>
      </p:pic>
      <p:pic>
        <p:nvPicPr>
          <p:cNvPr descr="preencoded.png" id="275" name="Google Shape;275;p20"/>
          <p:cNvPicPr preferRelativeResize="0"/>
          <p:nvPr/>
        </p:nvPicPr>
        <p:blipFill rotWithShape="1">
          <a:blip r:embed="rId8">
            <a:alphaModFix/>
          </a:blip>
          <a:srcRect b="0" l="0" r="0" t="0"/>
          <a:stretch/>
        </p:blipFill>
        <p:spPr>
          <a:xfrm>
            <a:off x="8982075" y="5248275"/>
            <a:ext cx="3600450" cy="3638550"/>
          </a:xfrm>
          <a:prstGeom prst="rect">
            <a:avLst/>
          </a:prstGeom>
          <a:noFill/>
          <a:ln>
            <a:noFill/>
          </a:ln>
        </p:spPr>
      </p:pic>
      <p:sp>
        <p:nvSpPr>
          <p:cNvPr id="276" name="Google Shape;276;p20"/>
          <p:cNvSpPr/>
          <p:nvPr/>
        </p:nvSpPr>
        <p:spPr>
          <a:xfrm>
            <a:off x="1571625" y="9496425"/>
            <a:ext cx="15807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77" name="Google Shape;277;p20"/>
          <p:cNvSpPr/>
          <p:nvPr/>
        </p:nvSpPr>
        <p:spPr>
          <a:xfrm>
            <a:off x="14820900" y="9496425"/>
            <a:ext cx="2153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78" name="Google Shape;278;p20"/>
          <p:cNvSpPr/>
          <p:nvPr/>
        </p:nvSpPr>
        <p:spPr>
          <a:xfrm>
            <a:off x="1042425" y="2822825"/>
            <a:ext cx="11540100" cy="300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9000" u="none" cap="none" strike="noStrike">
                <a:solidFill>
                  <a:srgbClr val="0B0E35"/>
                </a:solidFill>
                <a:latin typeface="Roboto Condensed"/>
                <a:ea typeface="Roboto Condensed"/>
                <a:cs typeface="Roboto Condensed"/>
                <a:sym typeface="Roboto Condensed"/>
              </a:rPr>
              <a:t>The Investor Action Pack</a:t>
            </a:r>
            <a:endParaRPr b="0" i="0" sz="9000" u="none" cap="none" strike="noStrike">
              <a:solidFill>
                <a:schemeClr val="dk1"/>
              </a:solidFill>
              <a:latin typeface="Calibri"/>
              <a:ea typeface="Calibri"/>
              <a:cs typeface="Calibri"/>
              <a:sym typeface="Calibri"/>
            </a:endParaRPr>
          </a:p>
        </p:txBody>
      </p:sp>
      <p:sp>
        <p:nvSpPr>
          <p:cNvPr id="279" name="Google Shape;279;p20"/>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4" name="Shape 284"/>
        <p:cNvGrpSpPr/>
        <p:nvPr/>
      </p:nvGrpSpPr>
      <p:grpSpPr>
        <a:xfrm>
          <a:off x="0" y="0"/>
          <a:ext cx="0" cy="0"/>
          <a:chOff x="0" y="0"/>
          <a:chExt cx="0" cy="0"/>
        </a:xfrm>
      </p:grpSpPr>
      <p:pic>
        <p:nvPicPr>
          <p:cNvPr descr="preencoded.png" id="285" name="Google Shape;285;p21"/>
          <p:cNvPicPr preferRelativeResize="0"/>
          <p:nvPr/>
        </p:nvPicPr>
        <p:blipFill rotWithShape="1">
          <a:blip r:embed="rId3">
            <a:alphaModFix/>
          </a:blip>
          <a:srcRect b="0" l="0" r="0" t="0"/>
          <a:stretch/>
        </p:blipFill>
        <p:spPr>
          <a:xfrm>
            <a:off x="1571625" y="9315450"/>
            <a:ext cx="15144750" cy="476250"/>
          </a:xfrm>
          <a:prstGeom prst="rect">
            <a:avLst/>
          </a:prstGeom>
          <a:noFill/>
          <a:ln>
            <a:noFill/>
          </a:ln>
        </p:spPr>
      </p:pic>
      <p:pic>
        <p:nvPicPr>
          <p:cNvPr descr="preencoded.png" id="286" name="Google Shape;286;p21"/>
          <p:cNvPicPr preferRelativeResize="0"/>
          <p:nvPr/>
        </p:nvPicPr>
        <p:blipFill rotWithShape="1">
          <a:blip r:embed="rId4">
            <a:alphaModFix/>
          </a:blip>
          <a:srcRect b="0" l="0" r="0" t="0"/>
          <a:stretch/>
        </p:blipFill>
        <p:spPr>
          <a:xfrm>
            <a:off x="1066800" y="1619250"/>
            <a:ext cx="17221200" cy="8667750"/>
          </a:xfrm>
          <a:prstGeom prst="rect">
            <a:avLst/>
          </a:prstGeom>
          <a:noFill/>
          <a:ln>
            <a:noFill/>
          </a:ln>
        </p:spPr>
      </p:pic>
      <p:pic>
        <p:nvPicPr>
          <p:cNvPr descr="preencoded.png" id="287" name="Google Shape;287;p21"/>
          <p:cNvPicPr preferRelativeResize="0"/>
          <p:nvPr/>
        </p:nvPicPr>
        <p:blipFill rotWithShape="1">
          <a:blip r:embed="rId5">
            <a:alphaModFix/>
          </a:blip>
          <a:srcRect b="0" l="0" r="0" t="0"/>
          <a:stretch/>
        </p:blipFill>
        <p:spPr>
          <a:xfrm>
            <a:off x="0" y="0"/>
            <a:ext cx="18288000" cy="5276850"/>
          </a:xfrm>
          <a:prstGeom prst="rect">
            <a:avLst/>
          </a:prstGeom>
          <a:noFill/>
          <a:ln>
            <a:noFill/>
          </a:ln>
        </p:spPr>
      </p:pic>
      <p:pic>
        <p:nvPicPr>
          <p:cNvPr descr="preencoded.png" id="288" name="Google Shape;288;p21"/>
          <p:cNvPicPr preferRelativeResize="0"/>
          <p:nvPr/>
        </p:nvPicPr>
        <p:blipFill rotWithShape="1">
          <a:blip r:embed="rId6">
            <a:alphaModFix/>
          </a:blip>
          <a:srcRect b="0" l="0" r="0" t="0"/>
          <a:stretch/>
        </p:blipFill>
        <p:spPr>
          <a:xfrm>
            <a:off x="795325" y="3308075"/>
            <a:ext cx="8041402" cy="5537151"/>
          </a:xfrm>
          <a:prstGeom prst="rect">
            <a:avLst/>
          </a:prstGeom>
          <a:noFill/>
          <a:ln>
            <a:noFill/>
          </a:ln>
        </p:spPr>
      </p:pic>
      <p:sp>
        <p:nvSpPr>
          <p:cNvPr id="289" name="Google Shape;289;p21"/>
          <p:cNvSpPr/>
          <p:nvPr/>
        </p:nvSpPr>
        <p:spPr>
          <a:xfrm>
            <a:off x="1571625" y="9496425"/>
            <a:ext cx="15933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 2021</a:t>
            </a:r>
            <a:endParaRPr b="0" i="0" sz="1575" u="none" cap="none" strike="noStrike">
              <a:solidFill>
                <a:schemeClr val="dk1"/>
              </a:solidFill>
              <a:latin typeface="Calibri"/>
              <a:ea typeface="Calibri"/>
              <a:cs typeface="Calibri"/>
              <a:sym typeface="Calibri"/>
            </a:endParaRPr>
          </a:p>
        </p:txBody>
      </p:sp>
      <p:sp>
        <p:nvSpPr>
          <p:cNvPr id="290" name="Google Shape;290;p21"/>
          <p:cNvSpPr/>
          <p:nvPr/>
        </p:nvSpPr>
        <p:spPr>
          <a:xfrm>
            <a:off x="14820900" y="9496425"/>
            <a:ext cx="22932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291" name="Google Shape;291;p21"/>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pic>
        <p:nvPicPr>
          <p:cNvPr id="292" name="Google Shape;292;p21"/>
          <p:cNvPicPr preferRelativeResize="0"/>
          <p:nvPr/>
        </p:nvPicPr>
        <p:blipFill rotWithShape="1">
          <a:blip r:embed="rId7">
            <a:alphaModFix/>
          </a:blip>
          <a:srcRect b="14601" l="0" r="0" t="7897"/>
          <a:stretch/>
        </p:blipFill>
        <p:spPr>
          <a:xfrm>
            <a:off x="10313200" y="1288350"/>
            <a:ext cx="5783550" cy="79724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 name="Shape 35"/>
        <p:cNvGrpSpPr/>
        <p:nvPr/>
      </p:nvGrpSpPr>
      <p:grpSpPr>
        <a:xfrm>
          <a:off x="0" y="0"/>
          <a:ext cx="0" cy="0"/>
          <a:chOff x="0" y="0"/>
          <a:chExt cx="0" cy="0"/>
        </a:xfrm>
      </p:grpSpPr>
      <p:pic>
        <p:nvPicPr>
          <p:cNvPr descr="preencoded.png" id="36" name="Google Shape;36;p4"/>
          <p:cNvPicPr preferRelativeResize="0"/>
          <p:nvPr/>
        </p:nvPicPr>
        <p:blipFill rotWithShape="1">
          <a:blip r:embed="rId3">
            <a:alphaModFix/>
          </a:blip>
          <a:srcRect b="0" l="0" r="0" t="0"/>
          <a:stretch/>
        </p:blipFill>
        <p:spPr>
          <a:xfrm>
            <a:off x="419100" y="6057900"/>
            <a:ext cx="17868900" cy="4229099"/>
          </a:xfrm>
          <a:prstGeom prst="rect">
            <a:avLst/>
          </a:prstGeom>
          <a:noFill/>
          <a:ln>
            <a:noFill/>
          </a:ln>
        </p:spPr>
      </p:pic>
      <p:pic>
        <p:nvPicPr>
          <p:cNvPr descr="preencoded.png" id="37" name="Google Shape;37;p4"/>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sp>
        <p:nvSpPr>
          <p:cNvPr id="38" name="Google Shape;38;p4"/>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
        <p:nvSpPr>
          <p:cNvPr id="39" name="Google Shape;39;p4"/>
          <p:cNvSpPr/>
          <p:nvPr/>
        </p:nvSpPr>
        <p:spPr>
          <a:xfrm>
            <a:off x="14820900" y="9496425"/>
            <a:ext cx="26112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40" name="Google Shape;40;p4"/>
          <p:cNvSpPr/>
          <p:nvPr/>
        </p:nvSpPr>
        <p:spPr>
          <a:xfrm>
            <a:off x="1571625" y="1685925"/>
            <a:ext cx="3960300" cy="12096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7200" u="none" cap="none" strike="noStrike">
                <a:solidFill>
                  <a:srgbClr val="0B0E35"/>
                </a:solidFill>
                <a:latin typeface="Roboto Condensed"/>
                <a:ea typeface="Roboto Condensed"/>
                <a:cs typeface="Roboto Condensed"/>
                <a:sym typeface="Roboto Condensed"/>
              </a:rPr>
              <a:t>Overview</a:t>
            </a:r>
            <a:endParaRPr b="0" i="0" sz="7200" u="none" cap="none" strike="noStrike">
              <a:solidFill>
                <a:schemeClr val="dk1"/>
              </a:solidFill>
              <a:latin typeface="Calibri"/>
              <a:ea typeface="Calibri"/>
              <a:cs typeface="Calibri"/>
              <a:sym typeface="Calibri"/>
            </a:endParaRPr>
          </a:p>
        </p:txBody>
      </p:sp>
      <p:sp>
        <p:nvSpPr>
          <p:cNvPr id="41" name="Google Shape;41;p4"/>
          <p:cNvSpPr/>
          <p:nvPr/>
        </p:nvSpPr>
        <p:spPr>
          <a:xfrm>
            <a:off x="1657350" y="3286125"/>
            <a:ext cx="866700" cy="9048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01.</a:t>
            </a:r>
            <a:endParaRPr b="0" i="0" sz="5400" u="none" cap="none" strike="noStrike">
              <a:solidFill>
                <a:schemeClr val="dk1"/>
              </a:solidFill>
              <a:latin typeface="Calibri"/>
              <a:ea typeface="Calibri"/>
              <a:cs typeface="Calibri"/>
              <a:sym typeface="Calibri"/>
            </a:endParaRPr>
          </a:p>
        </p:txBody>
      </p:sp>
      <p:sp>
        <p:nvSpPr>
          <p:cNvPr id="42" name="Google Shape;42;p4"/>
          <p:cNvSpPr/>
          <p:nvPr/>
        </p:nvSpPr>
        <p:spPr>
          <a:xfrm>
            <a:off x="4219575" y="3286125"/>
            <a:ext cx="866700" cy="9048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02.</a:t>
            </a:r>
            <a:endParaRPr b="0" i="0" sz="5400" u="none" cap="none" strike="noStrike">
              <a:solidFill>
                <a:schemeClr val="dk1"/>
              </a:solidFill>
              <a:latin typeface="Calibri"/>
              <a:ea typeface="Calibri"/>
              <a:cs typeface="Calibri"/>
              <a:sym typeface="Calibri"/>
            </a:endParaRPr>
          </a:p>
        </p:txBody>
      </p:sp>
      <p:sp>
        <p:nvSpPr>
          <p:cNvPr id="43" name="Google Shape;43;p4"/>
          <p:cNvSpPr/>
          <p:nvPr/>
        </p:nvSpPr>
        <p:spPr>
          <a:xfrm>
            <a:off x="6781800" y="3286125"/>
            <a:ext cx="866700" cy="9048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03.</a:t>
            </a:r>
            <a:endParaRPr b="0" i="0" sz="5400" u="none" cap="none" strike="noStrike">
              <a:solidFill>
                <a:schemeClr val="dk1"/>
              </a:solidFill>
              <a:latin typeface="Calibri"/>
              <a:ea typeface="Calibri"/>
              <a:cs typeface="Calibri"/>
              <a:sym typeface="Calibri"/>
            </a:endParaRPr>
          </a:p>
        </p:txBody>
      </p:sp>
      <p:sp>
        <p:nvSpPr>
          <p:cNvPr id="44" name="Google Shape;44;p4"/>
          <p:cNvSpPr/>
          <p:nvPr/>
        </p:nvSpPr>
        <p:spPr>
          <a:xfrm>
            <a:off x="9344025" y="3286125"/>
            <a:ext cx="866700" cy="9048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04.</a:t>
            </a:r>
            <a:endParaRPr b="0" i="0" sz="5400" u="none" cap="none" strike="noStrike">
              <a:solidFill>
                <a:schemeClr val="dk1"/>
              </a:solidFill>
              <a:latin typeface="Calibri"/>
              <a:ea typeface="Calibri"/>
              <a:cs typeface="Calibri"/>
              <a:sym typeface="Calibri"/>
            </a:endParaRPr>
          </a:p>
        </p:txBody>
      </p:sp>
      <p:sp>
        <p:nvSpPr>
          <p:cNvPr id="45" name="Google Shape;45;p4"/>
          <p:cNvSpPr/>
          <p:nvPr/>
        </p:nvSpPr>
        <p:spPr>
          <a:xfrm>
            <a:off x="11906250" y="3286125"/>
            <a:ext cx="866700" cy="9048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05.</a:t>
            </a:r>
            <a:endParaRPr b="0" i="0" sz="5400" u="none" cap="none" strike="noStrike">
              <a:solidFill>
                <a:schemeClr val="dk1"/>
              </a:solidFill>
              <a:latin typeface="Calibri"/>
              <a:ea typeface="Calibri"/>
              <a:cs typeface="Calibri"/>
              <a:sym typeface="Calibri"/>
            </a:endParaRPr>
          </a:p>
        </p:txBody>
      </p:sp>
      <p:sp>
        <p:nvSpPr>
          <p:cNvPr id="46" name="Google Shape;46;p4"/>
          <p:cNvSpPr/>
          <p:nvPr/>
        </p:nvSpPr>
        <p:spPr>
          <a:xfrm>
            <a:off x="2095500" y="4371975"/>
            <a:ext cx="1981200" cy="1819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What the climate crisis means for investors.</a:t>
            </a:r>
            <a:endParaRPr b="0" i="0" sz="2700" u="none" cap="none" strike="noStrike">
              <a:solidFill>
                <a:schemeClr val="dk1"/>
              </a:solidFill>
              <a:latin typeface="Calibri"/>
              <a:ea typeface="Calibri"/>
              <a:cs typeface="Calibri"/>
              <a:sym typeface="Calibri"/>
            </a:endParaRPr>
          </a:p>
        </p:txBody>
      </p:sp>
      <p:sp>
        <p:nvSpPr>
          <p:cNvPr id="47" name="Google Shape;47;p4"/>
          <p:cNvSpPr/>
          <p:nvPr/>
        </p:nvSpPr>
        <p:spPr>
          <a:xfrm>
            <a:off x="4657725" y="4371975"/>
            <a:ext cx="1981200" cy="1819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The 2021 Global Investor Statement to Governments on the Climate Crisis.</a:t>
            </a:r>
            <a:endParaRPr b="0" i="0" sz="2700" u="none" cap="none" strike="noStrike">
              <a:solidFill>
                <a:schemeClr val="dk1"/>
              </a:solidFill>
              <a:latin typeface="Calibri"/>
              <a:ea typeface="Calibri"/>
              <a:cs typeface="Calibri"/>
              <a:sym typeface="Calibri"/>
            </a:endParaRPr>
          </a:p>
        </p:txBody>
      </p:sp>
      <p:sp>
        <p:nvSpPr>
          <p:cNvPr id="48" name="Google Shape;48;p4"/>
          <p:cNvSpPr/>
          <p:nvPr/>
        </p:nvSpPr>
        <p:spPr>
          <a:xfrm>
            <a:off x="7219950" y="4371975"/>
            <a:ext cx="1981200" cy="1819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The power of investor advocacy.</a:t>
            </a:r>
            <a:endParaRPr b="0" i="0" sz="2700" u="none" cap="none" strike="noStrike">
              <a:solidFill>
                <a:schemeClr val="dk1"/>
              </a:solidFill>
              <a:latin typeface="Calibri"/>
              <a:ea typeface="Calibri"/>
              <a:cs typeface="Calibri"/>
              <a:sym typeface="Calibri"/>
            </a:endParaRPr>
          </a:p>
        </p:txBody>
      </p:sp>
      <p:sp>
        <p:nvSpPr>
          <p:cNvPr id="49" name="Google Shape;49;p4"/>
          <p:cNvSpPr/>
          <p:nvPr/>
        </p:nvSpPr>
        <p:spPr>
          <a:xfrm>
            <a:off x="9782175" y="4371975"/>
            <a:ext cx="1981200" cy="1819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Advocacy tools in the Investor Action Pack.</a:t>
            </a:r>
            <a:endParaRPr b="0" i="0" sz="2700" u="none" cap="none" strike="noStrike">
              <a:solidFill>
                <a:schemeClr val="dk1"/>
              </a:solidFill>
              <a:latin typeface="Calibri"/>
              <a:ea typeface="Calibri"/>
              <a:cs typeface="Calibri"/>
              <a:sym typeface="Calibri"/>
            </a:endParaRPr>
          </a:p>
        </p:txBody>
      </p:sp>
      <p:sp>
        <p:nvSpPr>
          <p:cNvPr id="50" name="Google Shape;50;p4"/>
          <p:cNvSpPr/>
          <p:nvPr/>
        </p:nvSpPr>
        <p:spPr>
          <a:xfrm>
            <a:off x="12353925" y="4371975"/>
            <a:ext cx="1981200" cy="1819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Discussion </a:t>
            </a:r>
            <a:br>
              <a:rPr b="0" i="0" lang="en-US" sz="1800" u="none" cap="none" strike="noStrike">
                <a:solidFill>
                  <a:schemeClr val="dk1"/>
                </a:solidFill>
                <a:latin typeface="Calibri"/>
                <a:ea typeface="Calibri"/>
                <a:cs typeface="Calibri"/>
                <a:sym typeface="Calibri"/>
              </a:rPr>
            </a:br>
            <a:r>
              <a:rPr b="1" i="0" lang="en-US" sz="2700" u="none" cap="none" strike="noStrike">
                <a:solidFill>
                  <a:srgbClr val="0B0E35"/>
                </a:solidFill>
                <a:latin typeface="Roboto Condensed"/>
                <a:ea typeface="Roboto Condensed"/>
                <a:cs typeface="Roboto Condensed"/>
                <a:sym typeface="Roboto Condensed"/>
              </a:rPr>
              <a:t>(15 minutes).</a:t>
            </a:r>
            <a:endParaRPr b="0" i="0" sz="2700" u="none" cap="none" strike="noStrike">
              <a:solidFill>
                <a:schemeClr val="dk1"/>
              </a:solidFill>
              <a:latin typeface="Calibri"/>
              <a:ea typeface="Calibri"/>
              <a:cs typeface="Calibri"/>
              <a:sym typeface="Calibri"/>
            </a:endParaRPr>
          </a:p>
        </p:txBody>
      </p:sp>
      <p:sp>
        <p:nvSpPr>
          <p:cNvPr id="51" name="Google Shape;51;p4"/>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7" name="Shape 297"/>
        <p:cNvGrpSpPr/>
        <p:nvPr/>
      </p:nvGrpSpPr>
      <p:grpSpPr>
        <a:xfrm>
          <a:off x="0" y="0"/>
          <a:ext cx="0" cy="0"/>
          <a:chOff x="0" y="0"/>
          <a:chExt cx="0" cy="0"/>
        </a:xfrm>
      </p:grpSpPr>
      <p:pic>
        <p:nvPicPr>
          <p:cNvPr descr="preencoded.png" id="298" name="Google Shape;298;p22"/>
          <p:cNvPicPr preferRelativeResize="0"/>
          <p:nvPr/>
        </p:nvPicPr>
        <p:blipFill rotWithShape="1">
          <a:blip r:embed="rId3">
            <a:alphaModFix/>
          </a:blip>
          <a:srcRect b="0" l="0" r="0" t="0"/>
          <a:stretch/>
        </p:blipFill>
        <p:spPr>
          <a:xfrm>
            <a:off x="1571625" y="9315450"/>
            <a:ext cx="15144750" cy="476250"/>
          </a:xfrm>
          <a:prstGeom prst="rect">
            <a:avLst/>
          </a:prstGeom>
          <a:noFill/>
          <a:ln>
            <a:noFill/>
          </a:ln>
        </p:spPr>
      </p:pic>
      <p:pic>
        <p:nvPicPr>
          <p:cNvPr descr="preencoded.png" id="299" name="Google Shape;299;p22"/>
          <p:cNvPicPr preferRelativeResize="0"/>
          <p:nvPr/>
        </p:nvPicPr>
        <p:blipFill rotWithShape="1">
          <a:blip r:embed="rId4">
            <a:alphaModFix/>
          </a:blip>
          <a:srcRect b="0" l="0" r="0" t="0"/>
          <a:stretch/>
        </p:blipFill>
        <p:spPr>
          <a:xfrm>
            <a:off x="0" y="0"/>
            <a:ext cx="18288000" cy="7799776"/>
          </a:xfrm>
          <a:prstGeom prst="rect">
            <a:avLst/>
          </a:prstGeom>
          <a:noFill/>
          <a:ln>
            <a:noFill/>
          </a:ln>
        </p:spPr>
      </p:pic>
      <p:pic>
        <p:nvPicPr>
          <p:cNvPr descr="preencoded.png" id="300" name="Google Shape;300;p22"/>
          <p:cNvPicPr preferRelativeResize="0"/>
          <p:nvPr/>
        </p:nvPicPr>
        <p:blipFill rotWithShape="1">
          <a:blip r:embed="rId5">
            <a:alphaModFix amt="49000"/>
          </a:blip>
          <a:srcRect b="0" l="0" r="0" t="0"/>
          <a:stretch/>
        </p:blipFill>
        <p:spPr>
          <a:xfrm>
            <a:off x="-266975" y="0"/>
            <a:ext cx="7658101" cy="7543800"/>
          </a:xfrm>
          <a:prstGeom prst="rect">
            <a:avLst/>
          </a:prstGeom>
          <a:noFill/>
          <a:ln>
            <a:noFill/>
          </a:ln>
        </p:spPr>
      </p:pic>
      <p:sp>
        <p:nvSpPr>
          <p:cNvPr id="301" name="Google Shape;301;p22"/>
          <p:cNvSpPr/>
          <p:nvPr/>
        </p:nvSpPr>
        <p:spPr>
          <a:xfrm>
            <a:off x="1571625" y="9496425"/>
            <a:ext cx="31983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30 SEPTEMB</a:t>
            </a:r>
            <a:r>
              <a:rPr b="1" lang="en-US" sz="1575">
                <a:solidFill>
                  <a:srgbClr val="7EFF7C"/>
                </a:solidFill>
                <a:latin typeface="Roboto Condensed"/>
                <a:ea typeface="Roboto Condensed"/>
                <a:cs typeface="Roboto Condensed"/>
                <a:sym typeface="Roboto Condensed"/>
              </a:rPr>
              <a:t>ER</a:t>
            </a:r>
            <a:r>
              <a:rPr b="1" i="0" lang="en-US" sz="1575" u="none" cap="none" strike="noStrike">
                <a:solidFill>
                  <a:srgbClr val="7EFF7C"/>
                </a:solidFill>
                <a:latin typeface="Roboto Condensed"/>
                <a:ea typeface="Roboto Condensed"/>
                <a:cs typeface="Roboto Condensed"/>
                <a:sym typeface="Roboto Condensed"/>
              </a:rPr>
              <a:t> 2021</a:t>
            </a:r>
            <a:endParaRPr b="0" i="0" sz="1575" u="none" cap="none" strike="noStrike">
              <a:solidFill>
                <a:schemeClr val="dk1"/>
              </a:solidFill>
              <a:latin typeface="Calibri"/>
              <a:ea typeface="Calibri"/>
              <a:cs typeface="Calibri"/>
              <a:sym typeface="Calibri"/>
            </a:endParaRPr>
          </a:p>
        </p:txBody>
      </p:sp>
      <p:sp>
        <p:nvSpPr>
          <p:cNvPr id="302" name="Google Shape;302;p22"/>
          <p:cNvSpPr/>
          <p:nvPr/>
        </p:nvSpPr>
        <p:spPr>
          <a:xfrm>
            <a:off x="14820900" y="9496425"/>
            <a:ext cx="21405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303" name="Google Shape;303;p22"/>
          <p:cNvSpPr/>
          <p:nvPr/>
        </p:nvSpPr>
        <p:spPr>
          <a:xfrm>
            <a:off x="8890650" y="3553500"/>
            <a:ext cx="7816200" cy="1809900"/>
          </a:xfrm>
          <a:prstGeom prst="rect">
            <a:avLst/>
          </a:prstGeom>
          <a:noFill/>
          <a:ln>
            <a:noFill/>
          </a:ln>
        </p:spPr>
        <p:txBody>
          <a:bodyPr anchorCtr="0" anchor="t" bIns="0" lIns="0" spcFirstLastPara="1" rIns="0" wrap="square" tIns="0">
            <a:noAutofit/>
          </a:bodyPr>
          <a:lstStyle/>
          <a:p>
            <a:pPr indent="0" lvl="0" marL="0" marR="0" rtl="0" algn="r">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Thank You</a:t>
            </a:r>
            <a:endParaRPr b="0" i="0" sz="10800" u="none" cap="none" strike="noStrike">
              <a:solidFill>
                <a:srgbClr val="0B0E35"/>
              </a:solidFill>
              <a:latin typeface="Calibri"/>
              <a:ea typeface="Calibri"/>
              <a:cs typeface="Calibri"/>
              <a:sym typeface="Calibri"/>
            </a:endParaRPr>
          </a:p>
        </p:txBody>
      </p:sp>
      <p:sp>
        <p:nvSpPr>
          <p:cNvPr id="304" name="Google Shape;304;p22"/>
          <p:cNvSpPr/>
          <p:nvPr/>
        </p:nvSpPr>
        <p:spPr>
          <a:xfrm>
            <a:off x="7891350" y="5511575"/>
            <a:ext cx="8815500" cy="2714700"/>
          </a:xfrm>
          <a:prstGeom prst="rect">
            <a:avLst/>
          </a:prstGeom>
          <a:noFill/>
          <a:ln>
            <a:noFill/>
          </a:ln>
        </p:spPr>
        <p:txBody>
          <a:bodyPr anchorCtr="0" anchor="t" bIns="0" lIns="0" spcFirstLastPara="1" rIns="0" wrap="square" tIns="0">
            <a:noAutofit/>
          </a:bodyPr>
          <a:lstStyle/>
          <a:p>
            <a:pPr indent="0" lvl="0" marL="0" marR="0" rtl="0" algn="r">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www.theinvestoragenda.org</a:t>
            </a:r>
            <a:br>
              <a:rPr b="1" i="0" lang="en-US" sz="5400" u="none" cap="none" strike="noStrike">
                <a:solidFill>
                  <a:srgbClr val="7EFF7C"/>
                </a:solidFill>
                <a:latin typeface="Roboto Condensed"/>
                <a:ea typeface="Roboto Condensed"/>
                <a:cs typeface="Roboto Condensed"/>
                <a:sym typeface="Roboto Condensed"/>
              </a:rPr>
            </a:br>
            <a:r>
              <a:rPr b="1" i="0" lang="en-US" sz="5400" u="none" cap="none" strike="noStrike">
                <a:solidFill>
                  <a:srgbClr val="7EFF7C"/>
                </a:solidFill>
                <a:latin typeface="Roboto Condensed"/>
                <a:ea typeface="Roboto Condensed"/>
                <a:cs typeface="Roboto Condensed"/>
                <a:sym typeface="Roboto Condensed"/>
              </a:rPr>
              <a:t>info@theinvestoragenda.org</a:t>
            </a:r>
            <a:endParaRPr b="0" i="0" sz="5400" u="none" cap="none" strike="noStrike">
              <a:solidFill>
                <a:schemeClr val="dk1"/>
              </a:solidFill>
              <a:latin typeface="Calibri"/>
              <a:ea typeface="Calibri"/>
              <a:cs typeface="Calibri"/>
              <a:sym typeface="Calibri"/>
            </a:endParaRPr>
          </a:p>
        </p:txBody>
      </p:sp>
      <p:sp>
        <p:nvSpPr>
          <p:cNvPr id="305" name="Google Shape;305;p22"/>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306" name="Google Shape;306;p22"/>
          <p:cNvSpPr/>
          <p:nvPr/>
        </p:nvSpPr>
        <p:spPr>
          <a:xfrm>
            <a:off x="1571625" y="7662225"/>
            <a:ext cx="9274500" cy="1534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22"/>
          <p:cNvPicPr preferRelativeResize="0"/>
          <p:nvPr/>
        </p:nvPicPr>
        <p:blipFill>
          <a:blip r:embed="rId6">
            <a:alphaModFix/>
          </a:blip>
          <a:stretch>
            <a:fillRect/>
          </a:stretch>
        </p:blipFill>
        <p:spPr>
          <a:xfrm>
            <a:off x="1713725" y="7822200"/>
            <a:ext cx="8956325" cy="1187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pic>
        <p:nvPicPr>
          <p:cNvPr descr="preencoded.png" id="57" name="Google Shape;57;p5"/>
          <p:cNvPicPr preferRelativeResize="0"/>
          <p:nvPr/>
        </p:nvPicPr>
        <p:blipFill rotWithShape="1">
          <a:blip r:embed="rId3">
            <a:alphaModFix/>
          </a:blip>
          <a:srcRect b="0" l="0" r="0" t="0"/>
          <a:stretch/>
        </p:blipFill>
        <p:spPr>
          <a:xfrm rot="10800000">
            <a:off x="0" y="-38100"/>
            <a:ext cx="18288000" cy="4674500"/>
          </a:xfrm>
          <a:prstGeom prst="rect">
            <a:avLst/>
          </a:prstGeom>
          <a:noFill/>
          <a:ln>
            <a:noFill/>
          </a:ln>
        </p:spPr>
      </p:pic>
      <p:pic>
        <p:nvPicPr>
          <p:cNvPr descr="preencoded.png" id="58" name="Google Shape;58;p5"/>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pic>
        <p:nvPicPr>
          <p:cNvPr descr="preencoded.png" id="59" name="Google Shape;59;p5"/>
          <p:cNvPicPr preferRelativeResize="0"/>
          <p:nvPr/>
        </p:nvPicPr>
        <p:blipFill rotWithShape="1">
          <a:blip r:embed="rId5">
            <a:alphaModFix amt="42000"/>
          </a:blip>
          <a:srcRect b="0" l="0" r="0" t="0"/>
          <a:stretch/>
        </p:blipFill>
        <p:spPr>
          <a:xfrm>
            <a:off x="0" y="0"/>
            <a:ext cx="18288002" cy="4853725"/>
          </a:xfrm>
          <a:prstGeom prst="rect">
            <a:avLst/>
          </a:prstGeom>
          <a:noFill/>
          <a:ln>
            <a:noFill/>
          </a:ln>
        </p:spPr>
      </p:pic>
      <p:sp>
        <p:nvSpPr>
          <p:cNvPr id="60" name="Google Shape;60;p5"/>
          <p:cNvSpPr/>
          <p:nvPr/>
        </p:nvSpPr>
        <p:spPr>
          <a:xfrm>
            <a:off x="14820900" y="9496425"/>
            <a:ext cx="23442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61" name="Google Shape;61;p5"/>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62" name="Google Shape;62;p5"/>
          <p:cNvSpPr/>
          <p:nvPr/>
        </p:nvSpPr>
        <p:spPr>
          <a:xfrm>
            <a:off x="1571625" y="4795875"/>
            <a:ext cx="14649600" cy="36195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What the climate crisis </a:t>
            </a:r>
            <a:br>
              <a:rPr b="1" i="0" lang="en-US" sz="10800" u="none" cap="none" strike="noStrike">
                <a:solidFill>
                  <a:srgbClr val="0B0E35"/>
                </a:solidFill>
                <a:latin typeface="Roboto Condensed"/>
                <a:ea typeface="Roboto Condensed"/>
                <a:cs typeface="Roboto Condensed"/>
                <a:sym typeface="Roboto Condensed"/>
              </a:rPr>
            </a:br>
            <a:r>
              <a:rPr b="1" i="0" lang="en-US" sz="10800" u="none" cap="none" strike="noStrike">
                <a:solidFill>
                  <a:srgbClr val="0B0E35"/>
                </a:solidFill>
                <a:latin typeface="Roboto Condensed"/>
                <a:ea typeface="Roboto Condensed"/>
                <a:cs typeface="Roboto Condensed"/>
                <a:sym typeface="Roboto Condensed"/>
              </a:rPr>
              <a:t>means for investors</a:t>
            </a:r>
            <a:endParaRPr b="0" i="0" sz="10800" u="none" cap="none" strike="noStrike">
              <a:solidFill>
                <a:srgbClr val="0B0E35"/>
              </a:solidFill>
              <a:latin typeface="Calibri"/>
              <a:ea typeface="Calibri"/>
              <a:cs typeface="Calibri"/>
              <a:sym typeface="Calibri"/>
            </a:endParaRPr>
          </a:p>
        </p:txBody>
      </p:sp>
      <p:sp>
        <p:nvSpPr>
          <p:cNvPr id="63" name="Google Shape;63;p5"/>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 name="Shape 68"/>
        <p:cNvGrpSpPr/>
        <p:nvPr/>
      </p:nvGrpSpPr>
      <p:grpSpPr>
        <a:xfrm>
          <a:off x="0" y="0"/>
          <a:ext cx="0" cy="0"/>
          <a:chOff x="0" y="0"/>
          <a:chExt cx="0" cy="0"/>
        </a:xfrm>
      </p:grpSpPr>
      <p:pic>
        <p:nvPicPr>
          <p:cNvPr descr="preencoded.png" id="69" name="Google Shape;69;p6"/>
          <p:cNvPicPr preferRelativeResize="0"/>
          <p:nvPr/>
        </p:nvPicPr>
        <p:blipFill rotWithShape="1">
          <a:blip r:embed="rId3">
            <a:alphaModFix/>
          </a:blip>
          <a:srcRect b="0" l="0" r="0" t="0"/>
          <a:stretch/>
        </p:blipFill>
        <p:spPr>
          <a:xfrm>
            <a:off x="57150" y="5829300"/>
            <a:ext cx="18230850" cy="4457700"/>
          </a:xfrm>
          <a:prstGeom prst="rect">
            <a:avLst/>
          </a:prstGeom>
          <a:noFill/>
          <a:ln>
            <a:noFill/>
          </a:ln>
        </p:spPr>
      </p:pic>
      <p:pic>
        <p:nvPicPr>
          <p:cNvPr descr="preencoded.png" id="70" name="Google Shape;70;p6"/>
          <p:cNvPicPr preferRelativeResize="0"/>
          <p:nvPr/>
        </p:nvPicPr>
        <p:blipFill rotWithShape="1">
          <a:blip r:embed="rId4">
            <a:alphaModFix/>
          </a:blip>
          <a:srcRect b="0" l="0" r="0" t="0"/>
          <a:stretch/>
        </p:blipFill>
        <p:spPr>
          <a:xfrm>
            <a:off x="6318500" y="3114675"/>
            <a:ext cx="11550400" cy="4672749"/>
          </a:xfrm>
          <a:prstGeom prst="rect">
            <a:avLst/>
          </a:prstGeom>
          <a:noFill/>
          <a:ln>
            <a:noFill/>
          </a:ln>
        </p:spPr>
      </p:pic>
      <p:sp>
        <p:nvSpPr>
          <p:cNvPr id="71" name="Google Shape;71;p6"/>
          <p:cNvSpPr/>
          <p:nvPr/>
        </p:nvSpPr>
        <p:spPr>
          <a:xfrm>
            <a:off x="1409700" y="876075"/>
            <a:ext cx="10320300" cy="12096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7200" u="none" cap="none" strike="noStrike">
                <a:solidFill>
                  <a:srgbClr val="0B0E35"/>
                </a:solidFill>
                <a:latin typeface="Roboto Condensed"/>
                <a:ea typeface="Roboto Condensed"/>
                <a:cs typeface="Roboto Condensed"/>
                <a:sym typeface="Roboto Condensed"/>
              </a:rPr>
              <a:t>The urgency of action</a:t>
            </a:r>
            <a:endParaRPr b="0" i="0" sz="7200" u="none" cap="none" strike="noStrike">
              <a:solidFill>
                <a:schemeClr val="dk1"/>
              </a:solidFill>
              <a:latin typeface="Calibri"/>
              <a:ea typeface="Calibri"/>
              <a:cs typeface="Calibri"/>
              <a:sym typeface="Calibri"/>
            </a:endParaRPr>
          </a:p>
        </p:txBody>
      </p:sp>
      <p:sp>
        <p:nvSpPr>
          <p:cNvPr id="72" name="Google Shape;72;p6"/>
          <p:cNvSpPr/>
          <p:nvPr/>
        </p:nvSpPr>
        <p:spPr>
          <a:xfrm>
            <a:off x="1409700" y="2600325"/>
            <a:ext cx="5267325" cy="6000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Where we are:</a:t>
            </a:r>
            <a:endParaRPr b="0" i="0" sz="3600" u="none" cap="none" strike="noStrike">
              <a:solidFill>
                <a:srgbClr val="0B0E35"/>
              </a:solidFill>
              <a:latin typeface="Calibri"/>
              <a:ea typeface="Calibri"/>
              <a:cs typeface="Calibri"/>
              <a:sym typeface="Calibri"/>
            </a:endParaRPr>
          </a:p>
        </p:txBody>
      </p:sp>
      <p:sp>
        <p:nvSpPr>
          <p:cNvPr id="73" name="Google Shape;73;p6"/>
          <p:cNvSpPr/>
          <p:nvPr/>
        </p:nvSpPr>
        <p:spPr>
          <a:xfrm>
            <a:off x="1358825" y="4214813"/>
            <a:ext cx="5267400" cy="6000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Where we are headed:</a:t>
            </a:r>
            <a:endParaRPr b="0" i="0" sz="3600" u="none" cap="none" strike="noStrike">
              <a:solidFill>
                <a:srgbClr val="0B0E35"/>
              </a:solidFill>
              <a:latin typeface="Calibri"/>
              <a:ea typeface="Calibri"/>
              <a:cs typeface="Calibri"/>
              <a:sym typeface="Calibri"/>
            </a:endParaRPr>
          </a:p>
        </p:txBody>
      </p:sp>
      <p:sp>
        <p:nvSpPr>
          <p:cNvPr id="74" name="Google Shape;74;p6"/>
          <p:cNvSpPr/>
          <p:nvPr/>
        </p:nvSpPr>
        <p:spPr>
          <a:xfrm>
            <a:off x="1409738" y="6287325"/>
            <a:ext cx="5267400" cy="6000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B0E35"/>
                </a:solidFill>
                <a:latin typeface="Roboto Condensed"/>
                <a:ea typeface="Roboto Condensed"/>
                <a:cs typeface="Roboto Condensed"/>
                <a:sym typeface="Roboto Condensed"/>
              </a:rPr>
              <a:t>Where we need to be:</a:t>
            </a:r>
            <a:endParaRPr b="0" i="0" sz="3600" u="none" cap="none" strike="noStrike">
              <a:solidFill>
                <a:srgbClr val="0B0E35"/>
              </a:solidFill>
              <a:latin typeface="Calibri"/>
              <a:ea typeface="Calibri"/>
              <a:cs typeface="Calibri"/>
              <a:sym typeface="Calibri"/>
            </a:endParaRPr>
          </a:p>
        </p:txBody>
      </p:sp>
      <p:sp>
        <p:nvSpPr>
          <p:cNvPr id="75" name="Google Shape;75;p6"/>
          <p:cNvSpPr/>
          <p:nvPr/>
        </p:nvSpPr>
        <p:spPr>
          <a:xfrm>
            <a:off x="1886038" y="3369475"/>
            <a:ext cx="4314900" cy="676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1.1 degrees hotter.</a:t>
            </a:r>
            <a:endParaRPr b="0" i="0" sz="2700" u="none" cap="none" strike="noStrike">
              <a:solidFill>
                <a:schemeClr val="dk1"/>
              </a:solidFill>
              <a:latin typeface="Calibri"/>
              <a:ea typeface="Calibri"/>
              <a:cs typeface="Calibri"/>
              <a:sym typeface="Calibri"/>
            </a:endParaRPr>
          </a:p>
        </p:txBody>
      </p:sp>
      <p:sp>
        <p:nvSpPr>
          <p:cNvPr id="76" name="Google Shape;76;p6"/>
          <p:cNvSpPr/>
          <p:nvPr/>
        </p:nvSpPr>
        <p:spPr>
          <a:xfrm>
            <a:off x="1885950" y="4965325"/>
            <a:ext cx="4314900" cy="11715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2030: 1.5 degrees hotter</a:t>
            </a:r>
            <a:br>
              <a:rPr b="1" i="0" lang="en-US" sz="2700" u="none" cap="none" strike="noStrike">
                <a:solidFill>
                  <a:srgbClr val="0B0E35"/>
                </a:solidFill>
                <a:latin typeface="Roboto Condensed"/>
                <a:ea typeface="Roboto Condensed"/>
                <a:cs typeface="Roboto Condensed"/>
                <a:sym typeface="Roboto Condensed"/>
              </a:rPr>
            </a:br>
            <a:r>
              <a:rPr b="1" i="0" lang="en-US" sz="2700" u="none" cap="none" strike="noStrike">
                <a:solidFill>
                  <a:srgbClr val="0B0E35"/>
                </a:solidFill>
                <a:latin typeface="Roboto Condensed"/>
                <a:ea typeface="Roboto Condensed"/>
                <a:cs typeface="Roboto Condensed"/>
                <a:sym typeface="Roboto Condensed"/>
              </a:rPr>
              <a:t>2100: 2.7 degrees hotter</a:t>
            </a:r>
            <a:endParaRPr b="0" i="0" sz="2700" u="none" cap="none" strike="noStrike">
              <a:solidFill>
                <a:schemeClr val="dk1"/>
              </a:solidFill>
              <a:latin typeface="Calibri"/>
              <a:ea typeface="Calibri"/>
              <a:cs typeface="Calibri"/>
              <a:sym typeface="Calibri"/>
            </a:endParaRPr>
          </a:p>
        </p:txBody>
      </p:sp>
      <p:sp>
        <p:nvSpPr>
          <p:cNvPr id="77" name="Google Shape;77;p6"/>
          <p:cNvSpPr/>
          <p:nvPr/>
        </p:nvSpPr>
        <p:spPr>
          <a:xfrm>
            <a:off x="1835113" y="7059388"/>
            <a:ext cx="4314900" cy="15144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2700" u="none" cap="none" strike="noStrike">
                <a:solidFill>
                  <a:srgbClr val="0B0E35"/>
                </a:solidFill>
                <a:latin typeface="Roboto Condensed"/>
                <a:ea typeface="Roboto Condensed"/>
                <a:cs typeface="Roboto Condensed"/>
                <a:sym typeface="Roboto Condensed"/>
              </a:rPr>
              <a:t>2030: emissions 45 percent lower than in 2010</a:t>
            </a:r>
            <a:br>
              <a:rPr b="1" i="0" lang="en-US" sz="2700" u="none" cap="none" strike="noStrike">
                <a:solidFill>
                  <a:srgbClr val="0B0E35"/>
                </a:solidFill>
                <a:latin typeface="Roboto Condensed"/>
                <a:ea typeface="Roboto Condensed"/>
                <a:cs typeface="Roboto Condensed"/>
                <a:sym typeface="Roboto Condensed"/>
              </a:rPr>
            </a:br>
            <a:r>
              <a:rPr b="1" i="0" lang="en-US" sz="2700" u="none" cap="none" strike="noStrike">
                <a:solidFill>
                  <a:srgbClr val="0B0E35"/>
                </a:solidFill>
                <a:latin typeface="Roboto Condensed"/>
                <a:ea typeface="Roboto Condensed"/>
                <a:cs typeface="Roboto Condensed"/>
                <a:sym typeface="Roboto Condensed"/>
              </a:rPr>
              <a:t>2050 or sooner: net zero emissions</a:t>
            </a:r>
            <a:endParaRPr b="0" i="0" sz="2700" u="none" cap="none" strike="noStrike">
              <a:solidFill>
                <a:schemeClr val="dk1"/>
              </a:solidFill>
              <a:latin typeface="Calibri"/>
              <a:ea typeface="Calibri"/>
              <a:cs typeface="Calibri"/>
              <a:sym typeface="Calibri"/>
            </a:endParaRPr>
          </a:p>
        </p:txBody>
      </p:sp>
      <p:sp>
        <p:nvSpPr>
          <p:cNvPr id="78" name="Google Shape;78;p6"/>
          <p:cNvSpPr/>
          <p:nvPr/>
        </p:nvSpPr>
        <p:spPr>
          <a:xfrm>
            <a:off x="12620625" y="7620000"/>
            <a:ext cx="5238750" cy="228600"/>
          </a:xfrm>
          <a:prstGeom prst="rect">
            <a:avLst/>
          </a:prstGeom>
          <a:noFill/>
          <a:ln>
            <a:noFill/>
          </a:ln>
        </p:spPr>
        <p:txBody>
          <a:bodyPr anchorCtr="0" anchor="t" bIns="0" lIns="0" spcFirstLastPara="1" rIns="0" wrap="square" tIns="0">
            <a:noAutofit/>
          </a:bodyPr>
          <a:lstStyle/>
          <a:p>
            <a:pPr indent="0" lvl="0" marL="0" marR="0" rtl="0" algn="r">
              <a:lnSpc>
                <a:spcPct val="116666"/>
              </a:lnSpc>
              <a:spcBef>
                <a:spcPts val="0"/>
              </a:spcBef>
              <a:spcAft>
                <a:spcPts val="0"/>
              </a:spcAft>
              <a:buNone/>
            </a:pPr>
            <a:r>
              <a:rPr b="1" i="0" lang="en-US" sz="1350" u="none" cap="none" strike="noStrike">
                <a:solidFill>
                  <a:srgbClr val="FFFFFF"/>
                </a:solidFill>
                <a:latin typeface="Roboto Condensed"/>
                <a:ea typeface="Roboto Condensed"/>
                <a:cs typeface="Roboto Condensed"/>
                <a:sym typeface="Roboto Condensed"/>
              </a:rPr>
              <a:t>https://climateactiontracker.org/publications/global-update-september-2021/</a:t>
            </a:r>
            <a:endParaRPr b="0" i="0" sz="1350" u="none" cap="none" strike="noStrike">
              <a:solidFill>
                <a:schemeClr val="dk1"/>
              </a:solidFill>
              <a:latin typeface="Calibri"/>
              <a:ea typeface="Calibri"/>
              <a:cs typeface="Calibri"/>
              <a:sym typeface="Calibri"/>
            </a:endParaRPr>
          </a:p>
        </p:txBody>
      </p:sp>
      <p:sp>
        <p:nvSpPr>
          <p:cNvPr id="79" name="Google Shape;79;p6"/>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pic>
        <p:nvPicPr>
          <p:cNvPr descr="preencoded.png" id="80" name="Google Shape;80;p6"/>
          <p:cNvPicPr preferRelativeResize="0"/>
          <p:nvPr/>
        </p:nvPicPr>
        <p:blipFill rotWithShape="1">
          <a:blip r:embed="rId5">
            <a:alphaModFix/>
          </a:blip>
          <a:srcRect b="0" l="0" r="0" t="0"/>
          <a:stretch/>
        </p:blipFill>
        <p:spPr>
          <a:xfrm>
            <a:off x="1571625" y="9324975"/>
            <a:ext cx="15144751" cy="457200"/>
          </a:xfrm>
          <a:prstGeom prst="rect">
            <a:avLst/>
          </a:prstGeom>
          <a:noFill/>
          <a:ln>
            <a:noFill/>
          </a:ln>
        </p:spPr>
      </p:pic>
      <p:sp>
        <p:nvSpPr>
          <p:cNvPr id="81" name="Google Shape;81;p6"/>
          <p:cNvSpPr/>
          <p:nvPr/>
        </p:nvSpPr>
        <p:spPr>
          <a:xfrm>
            <a:off x="14820900" y="9496425"/>
            <a:ext cx="2153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82" name="Google Shape;82;p6"/>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 name="Shape 87"/>
        <p:cNvGrpSpPr/>
        <p:nvPr/>
      </p:nvGrpSpPr>
      <p:grpSpPr>
        <a:xfrm>
          <a:off x="0" y="0"/>
          <a:ext cx="0" cy="0"/>
          <a:chOff x="0" y="0"/>
          <a:chExt cx="0" cy="0"/>
        </a:xfrm>
      </p:grpSpPr>
      <p:pic>
        <p:nvPicPr>
          <p:cNvPr descr="preencoded.png" id="88" name="Google Shape;88;p7"/>
          <p:cNvPicPr preferRelativeResize="0"/>
          <p:nvPr/>
        </p:nvPicPr>
        <p:blipFill rotWithShape="1">
          <a:blip r:embed="rId3">
            <a:alphaModFix/>
          </a:blip>
          <a:srcRect b="0" l="0" r="0" t="0"/>
          <a:stretch/>
        </p:blipFill>
        <p:spPr>
          <a:xfrm>
            <a:off x="6930450" y="0"/>
            <a:ext cx="11357549" cy="10306051"/>
          </a:xfrm>
          <a:prstGeom prst="rect">
            <a:avLst/>
          </a:prstGeom>
          <a:noFill/>
          <a:ln>
            <a:noFill/>
          </a:ln>
        </p:spPr>
      </p:pic>
      <p:pic>
        <p:nvPicPr>
          <p:cNvPr descr="preencoded.png" id="89" name="Google Shape;89;p7"/>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pic>
        <p:nvPicPr>
          <p:cNvPr descr="preencoded.png" id="90" name="Google Shape;90;p7"/>
          <p:cNvPicPr preferRelativeResize="0"/>
          <p:nvPr/>
        </p:nvPicPr>
        <p:blipFill rotWithShape="1">
          <a:blip r:embed="rId5">
            <a:alphaModFix amt="55000"/>
          </a:blip>
          <a:srcRect b="5517" l="0" r="8759" t="0"/>
          <a:stretch/>
        </p:blipFill>
        <p:spPr>
          <a:xfrm>
            <a:off x="7598375" y="0"/>
            <a:ext cx="11231049" cy="10306051"/>
          </a:xfrm>
          <a:prstGeom prst="rect">
            <a:avLst/>
          </a:prstGeom>
          <a:noFill/>
          <a:ln>
            <a:noFill/>
          </a:ln>
        </p:spPr>
      </p:pic>
      <p:sp>
        <p:nvSpPr>
          <p:cNvPr id="91" name="Google Shape;91;p7"/>
          <p:cNvSpPr/>
          <p:nvPr/>
        </p:nvSpPr>
        <p:spPr>
          <a:xfrm>
            <a:off x="1571625" y="9496425"/>
            <a:ext cx="1796700" cy="266700"/>
          </a:xfrm>
          <a:prstGeom prst="rect">
            <a:avLst/>
          </a:prstGeom>
          <a:noFill/>
          <a:ln>
            <a:noFill/>
          </a:ln>
        </p:spPr>
        <p:txBody>
          <a:bodyPr anchorCtr="0" anchor="t" bIns="0" lIns="0" spcFirstLastPara="1" rIns="0" wrap="square" tIns="0">
            <a:noAutofit/>
          </a:bodyPr>
          <a:lstStyle/>
          <a:p>
            <a:pPr indent="0" lvl="0" marL="0" rtl="0" algn="l">
              <a:lnSpc>
                <a:spcPct val="119047"/>
              </a:lnSpc>
              <a:spcBef>
                <a:spcPts val="0"/>
              </a:spcBef>
              <a:spcAft>
                <a:spcPts val="0"/>
              </a:spcAft>
              <a:buNone/>
            </a:pPr>
            <a:r>
              <a:rPr b="1" lang="en-US" sz="1575">
                <a:solidFill>
                  <a:srgbClr val="0D3F5B"/>
                </a:solidFill>
                <a:latin typeface="Roboto Condensed"/>
                <a:ea typeface="Roboto Condensed"/>
                <a:cs typeface="Roboto Condensed"/>
                <a:sym typeface="Roboto Condensed"/>
              </a:rPr>
              <a:t>30 SEPTEMBER 2021</a:t>
            </a:r>
            <a:endParaRPr sz="1575">
              <a:solidFill>
                <a:schemeClr val="dk1"/>
              </a:solidFill>
              <a:latin typeface="Calibri"/>
              <a:ea typeface="Calibri"/>
              <a:cs typeface="Calibri"/>
              <a:sym typeface="Calibri"/>
            </a:endParaRPr>
          </a:p>
          <a:p>
            <a:pPr indent="0" lvl="0" marL="0" marR="0" rtl="0" algn="l">
              <a:lnSpc>
                <a:spcPct val="119047"/>
              </a:lnSpc>
              <a:spcBef>
                <a:spcPts val="0"/>
              </a:spcBef>
              <a:spcAft>
                <a:spcPts val="0"/>
              </a:spcAft>
              <a:buNone/>
            </a:pPr>
            <a:r>
              <a:t/>
            </a:r>
            <a:endParaRPr b="1" sz="1575">
              <a:solidFill>
                <a:srgbClr val="7EFF7C"/>
              </a:solidFill>
              <a:latin typeface="Roboto Condensed"/>
              <a:ea typeface="Roboto Condensed"/>
              <a:cs typeface="Roboto Condensed"/>
              <a:sym typeface="Roboto Condensed"/>
            </a:endParaRPr>
          </a:p>
        </p:txBody>
      </p:sp>
      <p:sp>
        <p:nvSpPr>
          <p:cNvPr id="92" name="Google Shape;92;p7"/>
          <p:cNvSpPr/>
          <p:nvPr/>
        </p:nvSpPr>
        <p:spPr>
          <a:xfrm>
            <a:off x="14820900" y="9496425"/>
            <a:ext cx="22170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93" name="Google Shape;93;p7"/>
          <p:cNvSpPr/>
          <p:nvPr/>
        </p:nvSpPr>
        <p:spPr>
          <a:xfrm>
            <a:off x="1571625" y="3682275"/>
            <a:ext cx="14020800" cy="180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This will require </a:t>
            </a:r>
            <a:endParaRPr b="1" i="0" sz="10800" u="none" cap="none" strike="noStrike">
              <a:solidFill>
                <a:srgbClr val="0B0E35"/>
              </a:solidFill>
              <a:latin typeface="Roboto Condensed"/>
              <a:ea typeface="Roboto Condensed"/>
              <a:cs typeface="Roboto Condensed"/>
              <a:sym typeface="Roboto Condensed"/>
            </a:endParaRPr>
          </a:p>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trillions</a:t>
            </a:r>
            <a:endParaRPr b="0" i="0" sz="10800" u="none" cap="none" strike="noStrike">
              <a:solidFill>
                <a:schemeClr val="dk1"/>
              </a:solidFill>
              <a:latin typeface="Calibri"/>
              <a:ea typeface="Calibri"/>
              <a:cs typeface="Calibri"/>
              <a:sym typeface="Calibri"/>
            </a:endParaRPr>
          </a:p>
        </p:txBody>
      </p:sp>
      <p:sp>
        <p:nvSpPr>
          <p:cNvPr id="94" name="Google Shape;94;p7"/>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 name="Shape 99"/>
        <p:cNvGrpSpPr/>
        <p:nvPr/>
      </p:nvGrpSpPr>
      <p:grpSpPr>
        <a:xfrm>
          <a:off x="0" y="0"/>
          <a:ext cx="0" cy="0"/>
          <a:chOff x="0" y="0"/>
          <a:chExt cx="0" cy="0"/>
        </a:xfrm>
      </p:grpSpPr>
      <p:pic>
        <p:nvPicPr>
          <p:cNvPr descr="preencoded.png" id="100" name="Google Shape;100;p8"/>
          <p:cNvPicPr preferRelativeResize="0"/>
          <p:nvPr/>
        </p:nvPicPr>
        <p:blipFill rotWithShape="1">
          <a:blip r:embed="rId3">
            <a:alphaModFix/>
          </a:blip>
          <a:srcRect b="0" l="0" r="0" t="0"/>
          <a:stretch/>
        </p:blipFill>
        <p:spPr>
          <a:xfrm>
            <a:off x="0" y="0"/>
            <a:ext cx="18307050" cy="4343400"/>
          </a:xfrm>
          <a:prstGeom prst="rect">
            <a:avLst/>
          </a:prstGeom>
          <a:noFill/>
          <a:ln>
            <a:noFill/>
          </a:ln>
        </p:spPr>
      </p:pic>
      <p:pic>
        <p:nvPicPr>
          <p:cNvPr descr="preencoded.png" id="101" name="Google Shape;101;p8"/>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sp>
        <p:nvSpPr>
          <p:cNvPr id="102" name="Google Shape;102;p8"/>
          <p:cNvSpPr/>
          <p:nvPr/>
        </p:nvSpPr>
        <p:spPr>
          <a:xfrm>
            <a:off x="14820900" y="9496425"/>
            <a:ext cx="23718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103" name="Google Shape;103;p8"/>
          <p:cNvSpPr/>
          <p:nvPr/>
        </p:nvSpPr>
        <p:spPr>
          <a:xfrm>
            <a:off x="1571625" y="1857375"/>
            <a:ext cx="13249200" cy="180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The policy challenge</a:t>
            </a:r>
            <a:endParaRPr b="0" i="0" sz="10800" u="none" cap="none" strike="noStrike">
              <a:solidFill>
                <a:schemeClr val="dk1"/>
              </a:solidFill>
              <a:latin typeface="Calibri"/>
              <a:ea typeface="Calibri"/>
              <a:cs typeface="Calibri"/>
              <a:sym typeface="Calibri"/>
            </a:endParaRPr>
          </a:p>
        </p:txBody>
      </p:sp>
      <p:sp>
        <p:nvSpPr>
          <p:cNvPr id="104" name="Google Shape;104;p8"/>
          <p:cNvSpPr/>
          <p:nvPr/>
        </p:nvSpPr>
        <p:spPr>
          <a:xfrm>
            <a:off x="1571625" y="4686300"/>
            <a:ext cx="1181100"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01.</a:t>
            </a:r>
            <a:endParaRPr b="0" i="0" sz="5400" u="none" cap="none" strike="noStrike">
              <a:solidFill>
                <a:schemeClr val="dk1"/>
              </a:solidFill>
              <a:latin typeface="Calibri"/>
              <a:ea typeface="Calibri"/>
              <a:cs typeface="Calibri"/>
              <a:sym typeface="Calibri"/>
            </a:endParaRPr>
          </a:p>
        </p:txBody>
      </p:sp>
      <p:sp>
        <p:nvSpPr>
          <p:cNvPr id="105" name="Google Shape;105;p8"/>
          <p:cNvSpPr/>
          <p:nvPr/>
        </p:nvSpPr>
        <p:spPr>
          <a:xfrm>
            <a:off x="5067300" y="4686300"/>
            <a:ext cx="1171575"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02.</a:t>
            </a:r>
            <a:endParaRPr b="0" i="0" sz="5400" u="none" cap="none" strike="noStrike">
              <a:solidFill>
                <a:schemeClr val="dk1"/>
              </a:solidFill>
              <a:latin typeface="Calibri"/>
              <a:ea typeface="Calibri"/>
              <a:cs typeface="Calibri"/>
              <a:sym typeface="Calibri"/>
            </a:endParaRPr>
          </a:p>
        </p:txBody>
      </p:sp>
      <p:sp>
        <p:nvSpPr>
          <p:cNvPr id="106" name="Google Shape;106;p8"/>
          <p:cNvSpPr/>
          <p:nvPr/>
        </p:nvSpPr>
        <p:spPr>
          <a:xfrm>
            <a:off x="8543925" y="4686300"/>
            <a:ext cx="1190625"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03.</a:t>
            </a:r>
            <a:endParaRPr b="0" i="0" sz="5400" u="none" cap="none" strike="noStrike">
              <a:solidFill>
                <a:schemeClr val="dk1"/>
              </a:solidFill>
              <a:latin typeface="Calibri"/>
              <a:ea typeface="Calibri"/>
              <a:cs typeface="Calibri"/>
              <a:sym typeface="Calibri"/>
            </a:endParaRPr>
          </a:p>
        </p:txBody>
      </p:sp>
      <p:sp>
        <p:nvSpPr>
          <p:cNvPr id="107" name="Google Shape;107;p8"/>
          <p:cNvSpPr/>
          <p:nvPr/>
        </p:nvSpPr>
        <p:spPr>
          <a:xfrm>
            <a:off x="12039600" y="4686300"/>
            <a:ext cx="1171575"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04.</a:t>
            </a:r>
            <a:endParaRPr b="0" i="0" sz="5400" u="none" cap="none" strike="noStrike">
              <a:solidFill>
                <a:schemeClr val="dk1"/>
              </a:solidFill>
              <a:latin typeface="Calibri"/>
              <a:ea typeface="Calibri"/>
              <a:cs typeface="Calibri"/>
              <a:sym typeface="Calibri"/>
            </a:endParaRPr>
          </a:p>
        </p:txBody>
      </p:sp>
      <p:sp>
        <p:nvSpPr>
          <p:cNvPr id="108" name="Google Shape;108;p8"/>
          <p:cNvSpPr/>
          <p:nvPr/>
        </p:nvSpPr>
        <p:spPr>
          <a:xfrm>
            <a:off x="15525750" y="4686300"/>
            <a:ext cx="1181100" cy="9048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5400" u="none" cap="none" strike="noStrike">
                <a:solidFill>
                  <a:srgbClr val="7EFF7C"/>
                </a:solidFill>
                <a:latin typeface="Roboto Condensed"/>
                <a:ea typeface="Roboto Condensed"/>
                <a:cs typeface="Roboto Condensed"/>
                <a:sym typeface="Roboto Condensed"/>
              </a:rPr>
              <a:t>05.</a:t>
            </a:r>
            <a:endParaRPr b="0" i="0" sz="5400" u="none" cap="none" strike="noStrike">
              <a:solidFill>
                <a:schemeClr val="dk1"/>
              </a:solidFill>
              <a:latin typeface="Calibri"/>
              <a:ea typeface="Calibri"/>
              <a:cs typeface="Calibri"/>
              <a:sym typeface="Calibri"/>
            </a:endParaRPr>
          </a:p>
        </p:txBody>
      </p:sp>
      <p:sp>
        <p:nvSpPr>
          <p:cNvPr id="109" name="Google Shape;109;p8"/>
          <p:cNvSpPr/>
          <p:nvPr/>
        </p:nvSpPr>
        <p:spPr>
          <a:xfrm>
            <a:off x="1562100" y="591502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D3F5B"/>
                </a:solidFill>
                <a:latin typeface="Roboto Condensed"/>
                <a:ea typeface="Roboto Condensed"/>
                <a:cs typeface="Roboto Condensed"/>
                <a:sym typeface="Roboto Condensed"/>
              </a:rPr>
              <a:t>Policy uncertainty</a:t>
            </a:r>
            <a:endParaRPr b="0" i="0" sz="3600" u="none" cap="none" strike="noStrike">
              <a:solidFill>
                <a:schemeClr val="dk1"/>
              </a:solidFill>
              <a:latin typeface="Calibri"/>
              <a:ea typeface="Calibri"/>
              <a:cs typeface="Calibri"/>
              <a:sym typeface="Calibri"/>
            </a:endParaRPr>
          </a:p>
        </p:txBody>
      </p:sp>
      <p:sp>
        <p:nvSpPr>
          <p:cNvPr id="110" name="Google Shape;110;p8"/>
          <p:cNvSpPr/>
          <p:nvPr/>
        </p:nvSpPr>
        <p:spPr>
          <a:xfrm>
            <a:off x="5067300" y="591502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D3F5B"/>
                </a:solidFill>
                <a:latin typeface="Roboto Condensed"/>
                <a:ea typeface="Roboto Condensed"/>
                <a:cs typeface="Roboto Condensed"/>
                <a:sym typeface="Roboto Condensed"/>
              </a:rPr>
              <a:t>Weak</a:t>
            </a:r>
            <a:br>
              <a:rPr b="1" i="0" lang="en-US" sz="3600" u="none" cap="none" strike="noStrike">
                <a:solidFill>
                  <a:srgbClr val="0D3F5B"/>
                </a:solidFill>
                <a:latin typeface="Roboto Condensed"/>
                <a:ea typeface="Roboto Condensed"/>
                <a:cs typeface="Roboto Condensed"/>
                <a:sym typeface="Roboto Condensed"/>
              </a:rPr>
            </a:br>
            <a:r>
              <a:rPr b="1" i="0" lang="en-US" sz="3600" u="none" cap="none" strike="noStrike">
                <a:solidFill>
                  <a:srgbClr val="0D3F5B"/>
                </a:solidFill>
                <a:latin typeface="Roboto Condensed"/>
                <a:ea typeface="Roboto Condensed"/>
                <a:cs typeface="Roboto Condensed"/>
                <a:sym typeface="Roboto Condensed"/>
              </a:rPr>
              <a:t>targets</a:t>
            </a:r>
            <a:endParaRPr b="0" i="0" sz="3600" u="none" cap="none" strike="noStrike">
              <a:solidFill>
                <a:schemeClr val="dk1"/>
              </a:solidFill>
              <a:latin typeface="Calibri"/>
              <a:ea typeface="Calibri"/>
              <a:cs typeface="Calibri"/>
              <a:sym typeface="Calibri"/>
            </a:endParaRPr>
          </a:p>
        </p:txBody>
      </p:sp>
      <p:sp>
        <p:nvSpPr>
          <p:cNvPr id="111" name="Google Shape;111;p8"/>
          <p:cNvSpPr/>
          <p:nvPr/>
        </p:nvSpPr>
        <p:spPr>
          <a:xfrm>
            <a:off x="8572500" y="591502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D3F5B"/>
                </a:solidFill>
                <a:latin typeface="Roboto Condensed"/>
                <a:ea typeface="Roboto Condensed"/>
                <a:cs typeface="Roboto Condensed"/>
                <a:sym typeface="Roboto Condensed"/>
              </a:rPr>
              <a:t>Ineffective policies</a:t>
            </a:r>
            <a:endParaRPr b="0" i="0" sz="3600" u="none" cap="none" strike="noStrike">
              <a:solidFill>
                <a:schemeClr val="dk1"/>
              </a:solidFill>
              <a:latin typeface="Calibri"/>
              <a:ea typeface="Calibri"/>
              <a:cs typeface="Calibri"/>
              <a:sym typeface="Calibri"/>
            </a:endParaRPr>
          </a:p>
        </p:txBody>
      </p:sp>
      <p:sp>
        <p:nvSpPr>
          <p:cNvPr id="112" name="Google Shape;112;p8"/>
          <p:cNvSpPr/>
          <p:nvPr/>
        </p:nvSpPr>
        <p:spPr>
          <a:xfrm>
            <a:off x="12077700" y="591502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D3F5B"/>
                </a:solidFill>
                <a:latin typeface="Roboto Condensed"/>
                <a:ea typeface="Roboto Condensed"/>
                <a:cs typeface="Roboto Condensed"/>
                <a:sym typeface="Roboto Condensed"/>
              </a:rPr>
              <a:t>Financial barriers</a:t>
            </a:r>
            <a:endParaRPr b="0" i="0" sz="3600" u="none" cap="none" strike="noStrike">
              <a:solidFill>
                <a:schemeClr val="dk1"/>
              </a:solidFill>
              <a:latin typeface="Calibri"/>
              <a:ea typeface="Calibri"/>
              <a:cs typeface="Calibri"/>
              <a:sym typeface="Calibri"/>
            </a:endParaRPr>
          </a:p>
        </p:txBody>
      </p:sp>
      <p:sp>
        <p:nvSpPr>
          <p:cNvPr id="113" name="Google Shape;113;p8"/>
          <p:cNvSpPr/>
          <p:nvPr/>
        </p:nvSpPr>
        <p:spPr>
          <a:xfrm>
            <a:off x="15582900" y="5915025"/>
            <a:ext cx="2371725" cy="1819275"/>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3600" u="none" cap="none" strike="noStrike">
                <a:solidFill>
                  <a:srgbClr val="0D3F5B"/>
                </a:solidFill>
                <a:latin typeface="Roboto Condensed"/>
                <a:ea typeface="Roboto Condensed"/>
                <a:cs typeface="Roboto Condensed"/>
                <a:sym typeface="Roboto Condensed"/>
              </a:rPr>
              <a:t>Inadequate disclosure</a:t>
            </a:r>
            <a:endParaRPr b="0" i="0" sz="3600" u="none" cap="none" strike="noStrike">
              <a:solidFill>
                <a:schemeClr val="dk1"/>
              </a:solidFill>
              <a:latin typeface="Calibri"/>
              <a:ea typeface="Calibri"/>
              <a:cs typeface="Calibri"/>
              <a:sym typeface="Calibri"/>
            </a:endParaRPr>
          </a:p>
        </p:txBody>
      </p:sp>
      <p:sp>
        <p:nvSpPr>
          <p:cNvPr id="114" name="Google Shape;114;p8"/>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115" name="Google Shape;115;p8"/>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0" name="Shape 120"/>
        <p:cNvGrpSpPr/>
        <p:nvPr/>
      </p:nvGrpSpPr>
      <p:grpSpPr>
        <a:xfrm>
          <a:off x="0" y="0"/>
          <a:ext cx="0" cy="0"/>
          <a:chOff x="0" y="0"/>
          <a:chExt cx="0" cy="0"/>
        </a:xfrm>
      </p:grpSpPr>
      <p:pic>
        <p:nvPicPr>
          <p:cNvPr descr="preencoded.png" id="121" name="Google Shape;121;p9"/>
          <p:cNvPicPr preferRelativeResize="0"/>
          <p:nvPr/>
        </p:nvPicPr>
        <p:blipFill rotWithShape="1">
          <a:blip r:embed="rId3">
            <a:alphaModFix/>
          </a:blip>
          <a:srcRect b="0" l="0" r="0" t="0"/>
          <a:stretch/>
        </p:blipFill>
        <p:spPr>
          <a:xfrm>
            <a:off x="1571625" y="9324975"/>
            <a:ext cx="15144750" cy="457200"/>
          </a:xfrm>
          <a:prstGeom prst="rect">
            <a:avLst/>
          </a:prstGeom>
          <a:noFill/>
          <a:ln>
            <a:noFill/>
          </a:ln>
        </p:spPr>
      </p:pic>
      <p:pic>
        <p:nvPicPr>
          <p:cNvPr descr="preencoded.png" id="122" name="Google Shape;122;p9"/>
          <p:cNvPicPr preferRelativeResize="0"/>
          <p:nvPr/>
        </p:nvPicPr>
        <p:blipFill rotWithShape="1">
          <a:blip r:embed="rId4">
            <a:alphaModFix/>
          </a:blip>
          <a:srcRect b="0" l="0" r="0" t="0"/>
          <a:stretch/>
        </p:blipFill>
        <p:spPr>
          <a:xfrm>
            <a:off x="0" y="0"/>
            <a:ext cx="11220450" cy="9144000"/>
          </a:xfrm>
          <a:prstGeom prst="rect">
            <a:avLst/>
          </a:prstGeom>
          <a:noFill/>
          <a:ln>
            <a:noFill/>
          </a:ln>
        </p:spPr>
      </p:pic>
      <p:pic>
        <p:nvPicPr>
          <p:cNvPr descr="preencoded.png" id="123" name="Google Shape;123;p9"/>
          <p:cNvPicPr preferRelativeResize="0"/>
          <p:nvPr/>
        </p:nvPicPr>
        <p:blipFill rotWithShape="1">
          <a:blip r:embed="rId5">
            <a:alphaModFix/>
          </a:blip>
          <a:srcRect b="0" l="0" r="0" t="0"/>
          <a:stretch/>
        </p:blipFill>
        <p:spPr>
          <a:xfrm>
            <a:off x="0" y="0"/>
            <a:ext cx="10896600" cy="7896350"/>
          </a:xfrm>
          <a:prstGeom prst="rect">
            <a:avLst/>
          </a:prstGeom>
          <a:noFill/>
          <a:ln>
            <a:noFill/>
          </a:ln>
        </p:spPr>
      </p:pic>
      <p:sp>
        <p:nvSpPr>
          <p:cNvPr id="124" name="Google Shape;124;p9"/>
          <p:cNvSpPr/>
          <p:nvPr/>
        </p:nvSpPr>
        <p:spPr>
          <a:xfrm>
            <a:off x="14820900" y="9496425"/>
            <a:ext cx="24714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125" name="Google Shape;125;p9"/>
          <p:cNvSpPr/>
          <p:nvPr/>
        </p:nvSpPr>
        <p:spPr>
          <a:xfrm>
            <a:off x="9402500" y="8810625"/>
            <a:ext cx="64485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7EFF7C"/>
                </a:solidFill>
                <a:latin typeface="Roboto Condensed"/>
                <a:ea typeface="Roboto Condensed"/>
                <a:cs typeface="Roboto Condensed"/>
                <a:sym typeface="Roboto Condensed"/>
              </a:rPr>
              <a:t>https://climateactiontracker.org/publications/global-update-september-2021/</a:t>
            </a:r>
            <a:endParaRPr b="0" i="0" sz="1575" u="none" cap="none" strike="noStrike">
              <a:solidFill>
                <a:schemeClr val="dk1"/>
              </a:solidFill>
              <a:latin typeface="Calibri"/>
              <a:ea typeface="Calibri"/>
              <a:cs typeface="Calibri"/>
              <a:sym typeface="Calibri"/>
            </a:endParaRPr>
          </a:p>
        </p:txBody>
      </p:sp>
      <p:sp>
        <p:nvSpPr>
          <p:cNvPr id="126" name="Google Shape;126;p9"/>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pic>
        <p:nvPicPr>
          <p:cNvPr descr="preencoded.png" id="127" name="Google Shape;127;p9"/>
          <p:cNvPicPr preferRelativeResize="0"/>
          <p:nvPr/>
        </p:nvPicPr>
        <p:blipFill rotWithShape="1">
          <a:blip r:embed="rId6">
            <a:alphaModFix/>
          </a:blip>
          <a:srcRect b="0" l="0" r="0" t="0"/>
          <a:stretch/>
        </p:blipFill>
        <p:spPr>
          <a:xfrm>
            <a:off x="2686050" y="1076325"/>
            <a:ext cx="12915900" cy="7486650"/>
          </a:xfrm>
          <a:prstGeom prst="rect">
            <a:avLst/>
          </a:prstGeom>
          <a:noFill/>
          <a:ln>
            <a:noFill/>
          </a:ln>
        </p:spPr>
      </p:pic>
      <p:sp>
        <p:nvSpPr>
          <p:cNvPr id="128" name="Google Shape;128;p9"/>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preencoded.png" id="134" name="Google Shape;134;p10"/>
          <p:cNvPicPr preferRelativeResize="0"/>
          <p:nvPr/>
        </p:nvPicPr>
        <p:blipFill rotWithShape="1">
          <a:blip r:embed="rId3">
            <a:alphaModFix/>
          </a:blip>
          <a:srcRect b="5069" l="0" r="0" t="0"/>
          <a:stretch/>
        </p:blipFill>
        <p:spPr>
          <a:xfrm>
            <a:off x="0" y="5313733"/>
            <a:ext cx="18354749" cy="4973275"/>
          </a:xfrm>
          <a:prstGeom prst="rect">
            <a:avLst/>
          </a:prstGeom>
          <a:noFill/>
          <a:ln>
            <a:noFill/>
          </a:ln>
        </p:spPr>
      </p:pic>
      <p:pic>
        <p:nvPicPr>
          <p:cNvPr descr="preencoded.png" id="135" name="Google Shape;135;p10"/>
          <p:cNvPicPr preferRelativeResize="0"/>
          <p:nvPr/>
        </p:nvPicPr>
        <p:blipFill rotWithShape="1">
          <a:blip r:embed="rId4">
            <a:alphaModFix/>
          </a:blip>
          <a:srcRect b="0" l="0" r="0" t="0"/>
          <a:stretch/>
        </p:blipFill>
        <p:spPr>
          <a:xfrm>
            <a:off x="1571625" y="9324975"/>
            <a:ext cx="15144750" cy="457200"/>
          </a:xfrm>
          <a:prstGeom prst="rect">
            <a:avLst/>
          </a:prstGeom>
          <a:noFill/>
          <a:ln>
            <a:noFill/>
          </a:ln>
        </p:spPr>
      </p:pic>
      <p:sp>
        <p:nvSpPr>
          <p:cNvPr id="136" name="Google Shape;136;p10"/>
          <p:cNvSpPr/>
          <p:nvPr/>
        </p:nvSpPr>
        <p:spPr>
          <a:xfrm>
            <a:off x="14820900" y="9496425"/>
            <a:ext cx="23568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cap="none" strike="noStrike">
                <a:solidFill>
                  <a:srgbClr val="0B0E35"/>
                </a:solidFill>
                <a:latin typeface="Roboto Condensed"/>
                <a:ea typeface="Roboto Condensed"/>
                <a:cs typeface="Roboto Condensed"/>
                <a:sym typeface="Roboto Condensed"/>
              </a:rPr>
              <a:t>THE INVESTOR AGENDA</a:t>
            </a:r>
            <a:endParaRPr b="0" i="0" sz="1575" cap="none" strike="noStrike">
              <a:solidFill>
                <a:srgbClr val="0B0E35"/>
              </a:solidFill>
              <a:latin typeface="Calibri"/>
              <a:ea typeface="Calibri"/>
              <a:cs typeface="Calibri"/>
              <a:sym typeface="Calibri"/>
            </a:endParaRPr>
          </a:p>
        </p:txBody>
      </p:sp>
      <p:sp>
        <p:nvSpPr>
          <p:cNvPr id="137" name="Google Shape;137;p10"/>
          <p:cNvSpPr/>
          <p:nvPr/>
        </p:nvSpPr>
        <p:spPr>
          <a:xfrm>
            <a:off x="1619400" y="1973175"/>
            <a:ext cx="14070600" cy="36195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1" i="0" lang="en-US" sz="10800" u="none" cap="none" strike="noStrike">
                <a:solidFill>
                  <a:srgbClr val="0B0E35"/>
                </a:solidFill>
                <a:latin typeface="Roboto Condensed"/>
                <a:ea typeface="Roboto Condensed"/>
                <a:cs typeface="Roboto Condensed"/>
                <a:sym typeface="Roboto Condensed"/>
              </a:rPr>
              <a:t>Investors can help solve </a:t>
            </a:r>
            <a:br>
              <a:rPr b="1" i="0" lang="en-US" sz="10800" u="none" cap="none" strike="noStrike">
                <a:solidFill>
                  <a:srgbClr val="0B0E35"/>
                </a:solidFill>
                <a:latin typeface="Roboto Condensed"/>
                <a:ea typeface="Roboto Condensed"/>
                <a:cs typeface="Roboto Condensed"/>
                <a:sym typeface="Roboto Condensed"/>
              </a:rPr>
            </a:br>
            <a:r>
              <a:rPr b="1" i="0" lang="en-US" sz="10800" u="none" cap="none" strike="noStrike">
                <a:solidFill>
                  <a:srgbClr val="0B0E35"/>
                </a:solidFill>
                <a:latin typeface="Roboto Condensed"/>
                <a:ea typeface="Roboto Condensed"/>
                <a:cs typeface="Roboto Condensed"/>
                <a:sym typeface="Roboto Condensed"/>
              </a:rPr>
              <a:t>the policy challenge</a:t>
            </a:r>
            <a:endParaRPr b="0" i="0" sz="10800" u="none" cap="none" strike="noStrike">
              <a:solidFill>
                <a:srgbClr val="0B0E35"/>
              </a:solidFill>
              <a:latin typeface="Calibri"/>
              <a:ea typeface="Calibri"/>
              <a:cs typeface="Calibri"/>
              <a:sym typeface="Calibri"/>
            </a:endParaRPr>
          </a:p>
        </p:txBody>
      </p:sp>
      <p:sp>
        <p:nvSpPr>
          <p:cNvPr id="138" name="Google Shape;138;p10"/>
          <p:cNvSpPr txBox="1"/>
          <p:nvPr>
            <p:ph idx="4294967295" type="sldNum"/>
          </p:nvPr>
        </p:nvSpPr>
        <p:spPr>
          <a:xfrm>
            <a:off x="914400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
        <p:nvSpPr>
          <p:cNvPr id="139" name="Google Shape;139;p10"/>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0D3F5B"/>
                </a:solidFill>
                <a:latin typeface="Roboto Condensed"/>
                <a:ea typeface="Roboto Condensed"/>
                <a:cs typeface="Roboto Condensed"/>
                <a:sym typeface="Roboto Condensed"/>
              </a:rPr>
              <a:t>30 SEPTEMBER 2021</a:t>
            </a:r>
            <a:endParaRPr b="0" i="0" sz="1575"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0E35"/>
        </a:solidFill>
      </p:bgPr>
    </p:bg>
    <p:spTree>
      <p:nvGrpSpPr>
        <p:cNvPr id="144" name="Shape 144"/>
        <p:cNvGrpSpPr/>
        <p:nvPr/>
      </p:nvGrpSpPr>
      <p:grpSpPr>
        <a:xfrm>
          <a:off x="0" y="0"/>
          <a:ext cx="0" cy="0"/>
          <a:chOff x="0" y="0"/>
          <a:chExt cx="0" cy="0"/>
        </a:xfrm>
      </p:grpSpPr>
      <p:pic>
        <p:nvPicPr>
          <p:cNvPr descr="preencoded.png" id="145" name="Google Shape;145;p11"/>
          <p:cNvPicPr preferRelativeResize="0"/>
          <p:nvPr/>
        </p:nvPicPr>
        <p:blipFill rotWithShape="1">
          <a:blip r:embed="rId3">
            <a:alphaModFix amt="52999"/>
          </a:blip>
          <a:srcRect b="0" l="0" r="57645" t="0"/>
          <a:stretch/>
        </p:blipFill>
        <p:spPr>
          <a:xfrm rot="5400000">
            <a:off x="7561574" y="-418500"/>
            <a:ext cx="3248526" cy="18162476"/>
          </a:xfrm>
          <a:prstGeom prst="rect">
            <a:avLst/>
          </a:prstGeom>
          <a:noFill/>
          <a:ln>
            <a:noFill/>
          </a:ln>
        </p:spPr>
      </p:pic>
      <p:pic>
        <p:nvPicPr>
          <p:cNvPr descr="preencoded.png" id="146" name="Google Shape;146;p11"/>
          <p:cNvPicPr preferRelativeResize="0"/>
          <p:nvPr/>
        </p:nvPicPr>
        <p:blipFill rotWithShape="1">
          <a:blip r:embed="rId4">
            <a:alphaModFix amt="52000"/>
          </a:blip>
          <a:srcRect b="11660" l="9564" r="10396" t="0"/>
          <a:stretch/>
        </p:blipFill>
        <p:spPr>
          <a:xfrm>
            <a:off x="-211850" y="7109100"/>
            <a:ext cx="18784949" cy="3177900"/>
          </a:xfrm>
          <a:prstGeom prst="rect">
            <a:avLst/>
          </a:prstGeom>
          <a:noFill/>
          <a:ln>
            <a:noFill/>
          </a:ln>
        </p:spPr>
      </p:pic>
      <p:pic>
        <p:nvPicPr>
          <p:cNvPr descr="preencoded.png" id="147" name="Google Shape;147;p11"/>
          <p:cNvPicPr preferRelativeResize="0"/>
          <p:nvPr/>
        </p:nvPicPr>
        <p:blipFill rotWithShape="1">
          <a:blip r:embed="rId5">
            <a:alphaModFix/>
          </a:blip>
          <a:srcRect b="0" l="0" r="0" t="0"/>
          <a:stretch/>
        </p:blipFill>
        <p:spPr>
          <a:xfrm>
            <a:off x="1571625" y="9324975"/>
            <a:ext cx="15144750" cy="457200"/>
          </a:xfrm>
          <a:prstGeom prst="rect">
            <a:avLst/>
          </a:prstGeom>
          <a:noFill/>
          <a:ln>
            <a:noFill/>
          </a:ln>
        </p:spPr>
      </p:pic>
      <p:sp>
        <p:nvSpPr>
          <p:cNvPr id="148" name="Google Shape;148;p11"/>
          <p:cNvSpPr/>
          <p:nvPr/>
        </p:nvSpPr>
        <p:spPr>
          <a:xfrm>
            <a:off x="1571700" y="1978050"/>
            <a:ext cx="15144600" cy="4143300"/>
          </a:xfrm>
          <a:prstGeom prst="rect">
            <a:avLst/>
          </a:prstGeom>
          <a:noFill/>
          <a:ln>
            <a:noFill/>
          </a:ln>
        </p:spPr>
        <p:txBody>
          <a:bodyPr anchorCtr="0" anchor="t" bIns="0" lIns="0" spcFirstLastPara="1" rIns="0" wrap="square" tIns="0">
            <a:noAutofit/>
          </a:bodyPr>
          <a:lstStyle/>
          <a:p>
            <a:pPr indent="0" lvl="0" marL="0" marR="0" rtl="0" algn="r">
              <a:lnSpc>
                <a:spcPct val="117272"/>
              </a:lnSpc>
              <a:spcBef>
                <a:spcPts val="0"/>
              </a:spcBef>
              <a:spcAft>
                <a:spcPts val="0"/>
              </a:spcAft>
              <a:buNone/>
            </a:pPr>
            <a:r>
              <a:rPr b="1" i="0" lang="en-US" sz="10000" u="none" cap="none" strike="noStrike">
                <a:solidFill>
                  <a:srgbClr val="7EFF7C"/>
                </a:solidFill>
                <a:latin typeface="Roboto Condensed"/>
                <a:ea typeface="Roboto Condensed"/>
                <a:cs typeface="Roboto Condensed"/>
                <a:sym typeface="Roboto Condensed"/>
              </a:rPr>
              <a:t>2. The 2021 Global Investor </a:t>
            </a:r>
            <a:br>
              <a:rPr b="1" i="0" lang="en-US" sz="10000" u="none" cap="none" strike="noStrike">
                <a:solidFill>
                  <a:srgbClr val="7EFF7C"/>
                </a:solidFill>
                <a:latin typeface="Roboto Condensed"/>
                <a:ea typeface="Roboto Condensed"/>
                <a:cs typeface="Roboto Condensed"/>
                <a:sym typeface="Roboto Condensed"/>
              </a:rPr>
            </a:br>
            <a:r>
              <a:rPr b="1" i="0" lang="en-US" sz="10000" u="none" cap="none" strike="noStrike">
                <a:solidFill>
                  <a:srgbClr val="7EFF7C"/>
                </a:solidFill>
                <a:latin typeface="Roboto Condensed"/>
                <a:ea typeface="Roboto Condensed"/>
                <a:cs typeface="Roboto Condensed"/>
                <a:sym typeface="Roboto Condensed"/>
              </a:rPr>
              <a:t>Statement to Governments </a:t>
            </a:r>
            <a:br>
              <a:rPr b="1" i="0" lang="en-US" sz="10000" u="none" cap="none" strike="noStrike">
                <a:solidFill>
                  <a:srgbClr val="7EFF7C"/>
                </a:solidFill>
                <a:latin typeface="Roboto Condensed"/>
                <a:ea typeface="Roboto Condensed"/>
                <a:cs typeface="Roboto Condensed"/>
                <a:sym typeface="Roboto Condensed"/>
              </a:rPr>
            </a:br>
            <a:r>
              <a:rPr b="1" i="0" lang="en-US" sz="10000" u="none" cap="none" strike="noStrike">
                <a:solidFill>
                  <a:srgbClr val="7EFF7C"/>
                </a:solidFill>
                <a:latin typeface="Roboto Condensed"/>
                <a:ea typeface="Roboto Condensed"/>
                <a:cs typeface="Roboto Condensed"/>
                <a:sym typeface="Roboto Condensed"/>
              </a:rPr>
              <a:t>on the Climate Crisis</a:t>
            </a:r>
            <a:endParaRPr b="0" i="0" sz="10000" u="none" cap="none" strike="noStrike">
              <a:solidFill>
                <a:srgbClr val="7EFF7C"/>
              </a:solidFill>
              <a:latin typeface="Calibri"/>
              <a:ea typeface="Calibri"/>
              <a:cs typeface="Calibri"/>
              <a:sym typeface="Calibri"/>
            </a:endParaRPr>
          </a:p>
        </p:txBody>
      </p:sp>
      <p:sp>
        <p:nvSpPr>
          <p:cNvPr id="149" name="Google Shape;149;p11"/>
          <p:cNvSpPr/>
          <p:nvPr/>
        </p:nvSpPr>
        <p:spPr>
          <a:xfrm>
            <a:off x="1571625" y="9496425"/>
            <a:ext cx="20511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FFFFFF"/>
                </a:solidFill>
                <a:latin typeface="Roboto Condensed"/>
                <a:ea typeface="Roboto Condensed"/>
                <a:cs typeface="Roboto Condensed"/>
                <a:sym typeface="Roboto Condensed"/>
              </a:rPr>
              <a:t>30 SEPT</a:t>
            </a:r>
            <a:r>
              <a:rPr b="1" lang="en-US" sz="1575">
                <a:solidFill>
                  <a:srgbClr val="FFFFFF"/>
                </a:solidFill>
                <a:latin typeface="Roboto Condensed"/>
                <a:ea typeface="Roboto Condensed"/>
                <a:cs typeface="Roboto Condensed"/>
                <a:sym typeface="Roboto Condensed"/>
              </a:rPr>
              <a:t>EMBER</a:t>
            </a:r>
            <a:r>
              <a:rPr b="1" i="0" lang="en-US" sz="1575" u="none" cap="none" strike="noStrike">
                <a:solidFill>
                  <a:srgbClr val="FFFFFF"/>
                </a:solidFill>
                <a:latin typeface="Roboto Condensed"/>
                <a:ea typeface="Roboto Condensed"/>
                <a:cs typeface="Roboto Condensed"/>
                <a:sym typeface="Roboto Condensed"/>
              </a:rPr>
              <a:t> 2021</a:t>
            </a:r>
            <a:endParaRPr b="0" i="0" sz="1575" u="none" cap="none" strike="noStrike">
              <a:solidFill>
                <a:schemeClr val="dk1"/>
              </a:solidFill>
              <a:latin typeface="Calibri"/>
              <a:ea typeface="Calibri"/>
              <a:cs typeface="Calibri"/>
              <a:sym typeface="Calibri"/>
            </a:endParaRPr>
          </a:p>
        </p:txBody>
      </p:sp>
      <p:sp>
        <p:nvSpPr>
          <p:cNvPr id="150" name="Google Shape;150;p11"/>
          <p:cNvSpPr/>
          <p:nvPr/>
        </p:nvSpPr>
        <p:spPr>
          <a:xfrm>
            <a:off x="14820900" y="9496425"/>
            <a:ext cx="2242500" cy="266700"/>
          </a:xfrm>
          <a:prstGeom prst="rect">
            <a:avLst/>
          </a:prstGeom>
          <a:noFill/>
          <a:ln>
            <a:noFill/>
          </a:ln>
        </p:spPr>
        <p:txBody>
          <a:bodyPr anchorCtr="0" anchor="t" bIns="0" lIns="0" spcFirstLastPara="1" rIns="0" wrap="square" tIns="0">
            <a:noAutofit/>
          </a:bodyPr>
          <a:lstStyle/>
          <a:p>
            <a:pPr indent="0" lvl="0" marL="0" marR="0" rtl="0" algn="l">
              <a:lnSpc>
                <a:spcPct val="119047"/>
              </a:lnSpc>
              <a:spcBef>
                <a:spcPts val="0"/>
              </a:spcBef>
              <a:spcAft>
                <a:spcPts val="0"/>
              </a:spcAft>
              <a:buNone/>
            </a:pPr>
            <a:r>
              <a:rPr b="1" i="0" lang="en-US" sz="1575" u="none" cap="none" strike="noStrike">
                <a:solidFill>
                  <a:srgbClr val="FFFFFF"/>
                </a:solidFill>
                <a:latin typeface="Roboto Condensed"/>
                <a:ea typeface="Roboto Condensed"/>
                <a:cs typeface="Roboto Condensed"/>
                <a:sym typeface="Roboto Condensed"/>
              </a:rPr>
              <a:t>THE INVESTOR AGENDA</a:t>
            </a:r>
            <a:endParaRPr b="0" i="0" sz="1575" u="none" cap="none" strike="noStrike">
              <a:solidFill>
                <a:schemeClr val="dk1"/>
              </a:solidFill>
              <a:latin typeface="Calibri"/>
              <a:ea typeface="Calibri"/>
              <a:cs typeface="Calibri"/>
              <a:sym typeface="Calibri"/>
            </a:endParaRPr>
          </a:p>
        </p:txBody>
      </p:sp>
      <p:sp>
        <p:nvSpPr>
          <p:cNvPr id="151" name="Google Shape;151;p11"/>
          <p:cNvSpPr txBox="1"/>
          <p:nvPr>
            <p:ph idx="4294967295" type="sldNum"/>
          </p:nvPr>
        </p:nvSpPr>
        <p:spPr>
          <a:xfrm>
            <a:off x="9052560" y="9669780"/>
            <a:ext cx="800000" cy="3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b="0" i="0" lang="en-US" sz="100" u="none" cap="none" strike="noStrike">
                <a:solidFill>
                  <a:schemeClr val="dk1"/>
                </a:solidFill>
                <a:latin typeface="Arial"/>
                <a:ea typeface="Arial"/>
                <a:cs typeface="Arial"/>
                <a:sym typeface="Arial"/>
              </a:rPr>
              <a:t>‹#›</a:t>
            </a:fld>
            <a:endParaRPr b="0" i="0" sz="1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